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1" r:id="rId3"/>
    <p:sldMasterId id="2147483655" r:id="rId4"/>
    <p:sldMasterId id="2147483663" r:id="rId5"/>
  </p:sldMasterIdLst>
  <p:notesMasterIdLst>
    <p:notesMasterId r:id="rId47"/>
  </p:notesMasterIdLst>
  <p:handoutMasterIdLst>
    <p:handoutMasterId r:id="rId48"/>
  </p:handoutMasterIdLst>
  <p:sldIdLst>
    <p:sldId id="273" r:id="rId6"/>
    <p:sldId id="266" r:id="rId7"/>
    <p:sldId id="290" r:id="rId8"/>
    <p:sldId id="274" r:id="rId9"/>
    <p:sldId id="268" r:id="rId10"/>
    <p:sldId id="303" r:id="rId11"/>
    <p:sldId id="269" r:id="rId12"/>
    <p:sldId id="270" r:id="rId13"/>
    <p:sldId id="271" r:id="rId14"/>
    <p:sldId id="272" r:id="rId15"/>
    <p:sldId id="313" r:id="rId16"/>
    <p:sldId id="312" r:id="rId17"/>
    <p:sldId id="291" r:id="rId18"/>
    <p:sldId id="314" r:id="rId19"/>
    <p:sldId id="294" r:id="rId20"/>
    <p:sldId id="295" r:id="rId21"/>
    <p:sldId id="311" r:id="rId22"/>
    <p:sldId id="267" r:id="rId23"/>
    <p:sldId id="299" r:id="rId24"/>
    <p:sldId id="302" r:id="rId25"/>
    <p:sldId id="511" r:id="rId26"/>
    <p:sldId id="513" r:id="rId27"/>
    <p:sldId id="306" r:id="rId28"/>
    <p:sldId id="308" r:id="rId29"/>
    <p:sldId id="309" r:id="rId30"/>
    <p:sldId id="301" r:id="rId31"/>
    <p:sldId id="304" r:id="rId32"/>
    <p:sldId id="305" r:id="rId33"/>
    <p:sldId id="310" r:id="rId34"/>
    <p:sldId id="315" r:id="rId35"/>
    <p:sldId id="256" r:id="rId36"/>
    <p:sldId id="261" r:id="rId37"/>
    <p:sldId id="509" r:id="rId38"/>
    <p:sldId id="440" r:id="rId39"/>
    <p:sldId id="441" r:id="rId40"/>
    <p:sldId id="446" r:id="rId41"/>
    <p:sldId id="508" r:id="rId42"/>
    <p:sldId id="512" r:id="rId43"/>
    <p:sldId id="510" r:id="rId44"/>
    <p:sldId id="278" r:id="rId45"/>
    <p:sldId id="289" r:id="rId46"/>
  </p:sldIdLst>
  <p:sldSz cx="24384000" cy="13716000"/>
  <p:notesSz cx="6858000" cy="9144000"/>
  <p:defaultTextStyle>
    <a:defPPr>
      <a:defRPr lang="en-US"/>
    </a:defPPr>
    <a:lvl1pPr algn="l" rtl="0" eaLnBrk="0" fontAlgn="base" hangingPunct="0">
      <a:spcBef>
        <a:spcPct val="0"/>
      </a:spcBef>
      <a:spcAft>
        <a:spcPct val="0"/>
      </a:spcAft>
      <a:defRPr sz="11200" kern="1200">
        <a:solidFill>
          <a:srgbClr val="000000"/>
        </a:solidFill>
        <a:latin typeface="Gill Sans" pitchFamily="6" charset="0"/>
        <a:ea typeface="ヒラギノ角ゴ ProN W3" pitchFamily="6" charset="-128"/>
        <a:cs typeface="+mn-cs"/>
        <a:sym typeface="Gill Sans" pitchFamily="6" charset="0"/>
      </a:defRPr>
    </a:lvl1pPr>
    <a:lvl2pPr marL="457200" algn="l" rtl="0" eaLnBrk="0" fontAlgn="base" hangingPunct="0">
      <a:spcBef>
        <a:spcPct val="0"/>
      </a:spcBef>
      <a:spcAft>
        <a:spcPct val="0"/>
      </a:spcAft>
      <a:defRPr sz="11200" kern="1200">
        <a:solidFill>
          <a:srgbClr val="000000"/>
        </a:solidFill>
        <a:latin typeface="Gill Sans" pitchFamily="6" charset="0"/>
        <a:ea typeface="ヒラギノ角ゴ ProN W3" pitchFamily="6" charset="-128"/>
        <a:cs typeface="+mn-cs"/>
        <a:sym typeface="Gill Sans" pitchFamily="6" charset="0"/>
      </a:defRPr>
    </a:lvl2pPr>
    <a:lvl3pPr marL="914400" algn="l" rtl="0" eaLnBrk="0" fontAlgn="base" hangingPunct="0">
      <a:spcBef>
        <a:spcPct val="0"/>
      </a:spcBef>
      <a:spcAft>
        <a:spcPct val="0"/>
      </a:spcAft>
      <a:defRPr sz="11200" kern="1200">
        <a:solidFill>
          <a:srgbClr val="000000"/>
        </a:solidFill>
        <a:latin typeface="Gill Sans" pitchFamily="6" charset="0"/>
        <a:ea typeface="ヒラギノ角ゴ ProN W3" pitchFamily="6" charset="-128"/>
        <a:cs typeface="+mn-cs"/>
        <a:sym typeface="Gill Sans" pitchFamily="6" charset="0"/>
      </a:defRPr>
    </a:lvl3pPr>
    <a:lvl4pPr marL="1371600" algn="l" rtl="0" eaLnBrk="0" fontAlgn="base" hangingPunct="0">
      <a:spcBef>
        <a:spcPct val="0"/>
      </a:spcBef>
      <a:spcAft>
        <a:spcPct val="0"/>
      </a:spcAft>
      <a:defRPr sz="11200" kern="1200">
        <a:solidFill>
          <a:srgbClr val="000000"/>
        </a:solidFill>
        <a:latin typeface="Gill Sans" pitchFamily="6" charset="0"/>
        <a:ea typeface="ヒラギノ角ゴ ProN W3" pitchFamily="6" charset="-128"/>
        <a:cs typeface="+mn-cs"/>
        <a:sym typeface="Gill Sans" pitchFamily="6" charset="0"/>
      </a:defRPr>
    </a:lvl4pPr>
    <a:lvl5pPr marL="1828800" algn="l" rtl="0" eaLnBrk="0" fontAlgn="base" hangingPunct="0">
      <a:spcBef>
        <a:spcPct val="0"/>
      </a:spcBef>
      <a:spcAft>
        <a:spcPct val="0"/>
      </a:spcAft>
      <a:defRPr sz="11200" kern="1200">
        <a:solidFill>
          <a:srgbClr val="000000"/>
        </a:solidFill>
        <a:latin typeface="Gill Sans" pitchFamily="6" charset="0"/>
        <a:ea typeface="ヒラギノ角ゴ ProN W3" pitchFamily="6" charset="-128"/>
        <a:cs typeface="+mn-cs"/>
        <a:sym typeface="Gill Sans" pitchFamily="6" charset="0"/>
      </a:defRPr>
    </a:lvl5pPr>
    <a:lvl6pPr marL="2286000" algn="l" defTabSz="914400" rtl="0" eaLnBrk="1" latinLnBrk="0" hangingPunct="1">
      <a:defRPr sz="11200" kern="1200">
        <a:solidFill>
          <a:srgbClr val="000000"/>
        </a:solidFill>
        <a:latin typeface="Gill Sans" pitchFamily="6" charset="0"/>
        <a:ea typeface="ヒラギノ角ゴ ProN W3" pitchFamily="6" charset="-128"/>
        <a:cs typeface="+mn-cs"/>
        <a:sym typeface="Gill Sans" pitchFamily="6" charset="0"/>
      </a:defRPr>
    </a:lvl6pPr>
    <a:lvl7pPr marL="2743200" algn="l" defTabSz="914400" rtl="0" eaLnBrk="1" latinLnBrk="0" hangingPunct="1">
      <a:defRPr sz="11200" kern="1200">
        <a:solidFill>
          <a:srgbClr val="000000"/>
        </a:solidFill>
        <a:latin typeface="Gill Sans" pitchFamily="6" charset="0"/>
        <a:ea typeface="ヒラギノ角ゴ ProN W3" pitchFamily="6" charset="-128"/>
        <a:cs typeface="+mn-cs"/>
        <a:sym typeface="Gill Sans" pitchFamily="6" charset="0"/>
      </a:defRPr>
    </a:lvl7pPr>
    <a:lvl8pPr marL="3200400" algn="l" defTabSz="914400" rtl="0" eaLnBrk="1" latinLnBrk="0" hangingPunct="1">
      <a:defRPr sz="11200" kern="1200">
        <a:solidFill>
          <a:srgbClr val="000000"/>
        </a:solidFill>
        <a:latin typeface="Gill Sans" pitchFamily="6" charset="0"/>
        <a:ea typeface="ヒラギノ角ゴ ProN W3" pitchFamily="6" charset="-128"/>
        <a:cs typeface="+mn-cs"/>
        <a:sym typeface="Gill Sans" pitchFamily="6" charset="0"/>
      </a:defRPr>
    </a:lvl8pPr>
    <a:lvl9pPr marL="3657600" algn="l" defTabSz="914400" rtl="0" eaLnBrk="1" latinLnBrk="0" hangingPunct="1">
      <a:defRPr sz="11200" kern="1200">
        <a:solidFill>
          <a:srgbClr val="000000"/>
        </a:solidFill>
        <a:latin typeface="Gill Sans" pitchFamily="6" charset="0"/>
        <a:ea typeface="ヒラギノ角ゴ ProN W3" pitchFamily="6" charset="-128"/>
        <a:cs typeface="+mn-cs"/>
        <a:sym typeface="Gill Sans" pitchFamily="6" charset="0"/>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4" d="100"/>
          <a:sy n="34" d="100"/>
        </p:scale>
        <p:origin x="288" y="96"/>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92F48D-6205-43BB-B9AF-AA37E8C147F9}"/>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atin typeface="Gill Sans" charset="0"/>
                <a:ea typeface="ヒラギノ角ゴ ProN W3" charset="0"/>
                <a:cs typeface="ヒラギノ角ゴ ProN W3" charset="0"/>
                <a:sym typeface="Gill Sans" charset="0"/>
              </a:defRPr>
            </a:lvl1pPr>
          </a:lstStyle>
          <a:p>
            <a:pPr>
              <a:defRPr/>
            </a:pPr>
            <a:endParaRPr lang="en-US" dirty="0"/>
          </a:p>
        </p:txBody>
      </p:sp>
      <p:sp>
        <p:nvSpPr>
          <p:cNvPr id="3" name="Date Placeholder 2">
            <a:extLst>
              <a:ext uri="{FF2B5EF4-FFF2-40B4-BE49-F238E27FC236}">
                <a16:creationId xmlns:a16="http://schemas.microsoft.com/office/drawing/2014/main" id="{8CB84BDB-F5D1-4E59-9B1B-2BDC0109456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54458126-39EA-4366-87C0-264FBB32E210}" type="datetimeFigureOut">
              <a:rPr lang="en-US" altLang="en-US"/>
              <a:pPr/>
              <a:t>9/11/2018</a:t>
            </a:fld>
            <a:endParaRPr lang="en-US" altLang="en-US" dirty="0"/>
          </a:p>
        </p:txBody>
      </p:sp>
      <p:sp>
        <p:nvSpPr>
          <p:cNvPr id="4" name="Footer Placeholder 3">
            <a:extLst>
              <a:ext uri="{FF2B5EF4-FFF2-40B4-BE49-F238E27FC236}">
                <a16:creationId xmlns:a16="http://schemas.microsoft.com/office/drawing/2014/main" id="{02D67B14-2B5C-4F95-A399-6C1EC4EA74C3}"/>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atin typeface="Gill Sans" charset="0"/>
                <a:ea typeface="ヒラギノ角ゴ ProN W3" charset="0"/>
                <a:cs typeface="ヒラギノ角ゴ ProN W3" charset="0"/>
                <a:sym typeface="Gill Sans" charset="0"/>
              </a:defRPr>
            </a:lvl1pPr>
          </a:lstStyle>
          <a:p>
            <a:pPr>
              <a:defRPr/>
            </a:pPr>
            <a:endParaRPr lang="en-US" dirty="0"/>
          </a:p>
        </p:txBody>
      </p:sp>
      <p:sp>
        <p:nvSpPr>
          <p:cNvPr id="5" name="Slide Number Placeholder 4">
            <a:extLst>
              <a:ext uri="{FF2B5EF4-FFF2-40B4-BE49-F238E27FC236}">
                <a16:creationId xmlns:a16="http://schemas.microsoft.com/office/drawing/2014/main" id="{BD4DBD54-0F9B-402A-BBA7-EB69BFF9D6F1}"/>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655B09E-920A-42FC-8EF6-A7817D136A53}"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1137EB-4D13-4813-A528-F95F257B3759}"/>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atin typeface="Gill Sans" charset="0"/>
                <a:ea typeface="ヒラギノ角ゴ ProN W3" charset="0"/>
                <a:cs typeface="ヒラギノ角ゴ ProN W3" charset="0"/>
                <a:sym typeface="Gill Sans" charset="0"/>
              </a:defRPr>
            </a:lvl1pPr>
          </a:lstStyle>
          <a:p>
            <a:pPr>
              <a:defRPr/>
            </a:pPr>
            <a:endParaRPr lang="en-US" dirty="0"/>
          </a:p>
        </p:txBody>
      </p:sp>
      <p:sp>
        <p:nvSpPr>
          <p:cNvPr id="3" name="Date Placeholder 2">
            <a:extLst>
              <a:ext uri="{FF2B5EF4-FFF2-40B4-BE49-F238E27FC236}">
                <a16:creationId xmlns:a16="http://schemas.microsoft.com/office/drawing/2014/main" id="{A9044445-AFDB-44FA-928D-48BB2961E1D2}"/>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FF17FFF5-94BA-41EA-93AD-58B37DC4EE54}" type="datetimeFigureOut">
              <a:rPr lang="en-US" altLang="en-US"/>
              <a:pPr/>
              <a:t>9/11/2018</a:t>
            </a:fld>
            <a:endParaRPr lang="en-US" altLang="en-US" dirty="0"/>
          </a:p>
        </p:txBody>
      </p:sp>
      <p:sp>
        <p:nvSpPr>
          <p:cNvPr id="4" name="Slide Image Placeholder 3">
            <a:extLst>
              <a:ext uri="{FF2B5EF4-FFF2-40B4-BE49-F238E27FC236}">
                <a16:creationId xmlns:a16="http://schemas.microsoft.com/office/drawing/2014/main" id="{9D6A62A3-43DD-44C3-B4C5-CDE11964CB2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63070199-1234-4E21-A878-AEBD9D2AF91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A1CFEAB-A6D5-47BE-9D29-6224C6E0963E}"/>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atin typeface="Gill Sans" charset="0"/>
                <a:ea typeface="ヒラギノ角ゴ ProN W3" charset="0"/>
                <a:cs typeface="ヒラギノ角ゴ ProN W3" charset="0"/>
                <a:sym typeface="Gill Sans" charset="0"/>
              </a:defRPr>
            </a:lvl1pPr>
          </a:lstStyle>
          <a:p>
            <a:pPr>
              <a:defRPr/>
            </a:pPr>
            <a:endParaRPr lang="en-US" dirty="0"/>
          </a:p>
        </p:txBody>
      </p:sp>
      <p:sp>
        <p:nvSpPr>
          <p:cNvPr id="7" name="Slide Number Placeholder 6">
            <a:extLst>
              <a:ext uri="{FF2B5EF4-FFF2-40B4-BE49-F238E27FC236}">
                <a16:creationId xmlns:a16="http://schemas.microsoft.com/office/drawing/2014/main" id="{491FA123-C547-4188-8E5B-7624477085D4}"/>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9EF627B-EA1A-4B4E-BFEE-45E7D19B3FB5}"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EF627B-EA1A-4B4E-BFEE-45E7D19B3FB5}" type="slidenum">
              <a:rPr lang="en-US" altLang="en-US" smtClean="0"/>
              <a:pPr/>
              <a:t>18</a:t>
            </a:fld>
            <a:endParaRPr lang="en-US" altLang="en-US" dirty="0"/>
          </a:p>
        </p:txBody>
      </p:sp>
    </p:spTree>
    <p:extLst>
      <p:ext uri="{BB962C8B-B14F-4D97-AF65-F5344CB8AC3E}">
        <p14:creationId xmlns:p14="http://schemas.microsoft.com/office/powerpoint/2010/main" val="3164635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80366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628905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B9F1A3-0C8C-004C-AF2B-0CABC3180816}" type="datetimeFigureOut">
              <a:rPr lang="en-US" smtClean="0"/>
              <a:t>9/11/2018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A795CD-4474-EC4D-AD35-A11A1322D8F2}" type="slidenum">
              <a:rPr lang="en-US" smtClean="0"/>
              <a:t>‹#›</a:t>
            </a:fld>
            <a:endParaRPr lang="en-US" dirty="0"/>
          </a:p>
        </p:txBody>
      </p:sp>
    </p:spTree>
    <p:extLst>
      <p:ext uri="{BB962C8B-B14F-4D97-AF65-F5344CB8AC3E}">
        <p14:creationId xmlns:p14="http://schemas.microsoft.com/office/powerpoint/2010/main" val="305306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35449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224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529883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7195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019A6C48-6EA8-4A41-892E-A7F6AAEDB88A}"/>
              </a:ext>
            </a:extLst>
          </p:cNvPr>
          <p:cNvSpPr>
            <a:spLocks noGrp="1" noChangeArrowheads="1"/>
          </p:cNvSpPr>
          <p:nvPr>
            <p:ph type="title"/>
          </p:nvPr>
        </p:nvSpPr>
        <p:spPr bwMode="auto">
          <a:xfrm>
            <a:off x="1371600" y="0"/>
            <a:ext cx="21717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b"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1027" name="Rectangle 2">
            <a:extLst>
              <a:ext uri="{FF2B5EF4-FFF2-40B4-BE49-F238E27FC236}">
                <a16:creationId xmlns:a16="http://schemas.microsoft.com/office/drawing/2014/main" id="{1E94AE12-2D9A-4B68-BB27-2BA66DEC30B6}"/>
              </a:ext>
            </a:extLst>
          </p:cNvPr>
          <p:cNvSpPr>
            <a:spLocks noGrp="1" noChangeArrowheads="1"/>
          </p:cNvSpPr>
          <p:nvPr>
            <p:ph type="body" idx="1"/>
          </p:nvPr>
        </p:nvSpPr>
        <p:spPr bwMode="auto">
          <a:xfrm>
            <a:off x="1371600" y="6400800"/>
            <a:ext cx="217043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pic>
        <p:nvPicPr>
          <p:cNvPr id="1028" name="Picture 1" descr="ST_rgb.png">
            <a:extLst>
              <a:ext uri="{FF2B5EF4-FFF2-40B4-BE49-F238E27FC236}">
                <a16:creationId xmlns:a16="http://schemas.microsoft.com/office/drawing/2014/main" id="{B6E68A83-D39F-49B3-8086-580F653EE39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129838" y="11049000"/>
            <a:ext cx="4124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Lst>
  <p:transition/>
  <p:txStyles>
    <p:titleStyle>
      <a:lvl1pPr algn="ctr" rtl="0" eaLnBrk="0" fontAlgn="base" hangingPunct="0">
        <a:lnSpc>
          <a:spcPct val="90000"/>
        </a:lnSpc>
        <a:spcBef>
          <a:spcPct val="0"/>
        </a:spcBef>
        <a:spcAft>
          <a:spcPct val="0"/>
        </a:spcAft>
        <a:defRPr sz="8000">
          <a:solidFill>
            <a:srgbClr val="FFFFFF"/>
          </a:solidFill>
          <a:latin typeface="+mj-lt"/>
          <a:ea typeface="+mj-ea"/>
          <a:cs typeface="+mj-cs"/>
          <a:sym typeface="Arial" panose="020B0604020202020204" pitchFamily="34" charset="0"/>
        </a:defRPr>
      </a:lvl1pPr>
      <a:lvl2pPr algn="ctr" rtl="0" eaLnBrk="0" fontAlgn="base" hangingPunct="0">
        <a:lnSpc>
          <a:spcPct val="90000"/>
        </a:lnSpc>
        <a:spcBef>
          <a:spcPct val="0"/>
        </a:spcBef>
        <a:spcAft>
          <a:spcPct val="0"/>
        </a:spcAft>
        <a:defRPr sz="8000">
          <a:solidFill>
            <a:srgbClr val="FFFFFF"/>
          </a:solidFill>
          <a:latin typeface="Arial" charset="0"/>
          <a:ea typeface="ヒラギノ角ゴ ProN W6" charset="0"/>
          <a:cs typeface="ヒラギノ角ゴ ProN W6" charset="0"/>
          <a:sym typeface="Arial" panose="020B0604020202020204" pitchFamily="34" charset="0"/>
        </a:defRPr>
      </a:lvl2pPr>
      <a:lvl3pPr algn="ctr" rtl="0" eaLnBrk="0" fontAlgn="base" hangingPunct="0">
        <a:lnSpc>
          <a:spcPct val="90000"/>
        </a:lnSpc>
        <a:spcBef>
          <a:spcPct val="0"/>
        </a:spcBef>
        <a:spcAft>
          <a:spcPct val="0"/>
        </a:spcAft>
        <a:defRPr sz="8000">
          <a:solidFill>
            <a:srgbClr val="FFFFFF"/>
          </a:solidFill>
          <a:latin typeface="Arial" charset="0"/>
          <a:ea typeface="ヒラギノ角ゴ ProN W6" charset="0"/>
          <a:cs typeface="ヒラギノ角ゴ ProN W6" charset="0"/>
          <a:sym typeface="Arial" panose="020B0604020202020204" pitchFamily="34" charset="0"/>
        </a:defRPr>
      </a:lvl3pPr>
      <a:lvl4pPr algn="ctr" rtl="0" eaLnBrk="0" fontAlgn="base" hangingPunct="0">
        <a:lnSpc>
          <a:spcPct val="90000"/>
        </a:lnSpc>
        <a:spcBef>
          <a:spcPct val="0"/>
        </a:spcBef>
        <a:spcAft>
          <a:spcPct val="0"/>
        </a:spcAft>
        <a:defRPr sz="8000">
          <a:solidFill>
            <a:srgbClr val="FFFFFF"/>
          </a:solidFill>
          <a:latin typeface="Arial" charset="0"/>
          <a:ea typeface="ヒラギノ角ゴ ProN W6" charset="0"/>
          <a:cs typeface="ヒラギノ角ゴ ProN W6" charset="0"/>
          <a:sym typeface="Arial" panose="020B0604020202020204" pitchFamily="34" charset="0"/>
        </a:defRPr>
      </a:lvl4pPr>
      <a:lvl5pPr algn="ctr" rtl="0" eaLnBrk="0" fontAlgn="base" hangingPunct="0">
        <a:lnSpc>
          <a:spcPct val="90000"/>
        </a:lnSpc>
        <a:spcBef>
          <a:spcPct val="0"/>
        </a:spcBef>
        <a:spcAft>
          <a:spcPct val="0"/>
        </a:spcAft>
        <a:defRPr sz="80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lnSpc>
          <a:spcPct val="90000"/>
        </a:lnSpc>
        <a:spcBef>
          <a:spcPct val="0"/>
        </a:spcBef>
        <a:spcAft>
          <a:spcPct val="0"/>
        </a:spcAft>
        <a:defRPr sz="10600" b="1">
          <a:solidFill>
            <a:srgbClr val="FFFFFF"/>
          </a:solidFill>
          <a:latin typeface="Arial" charset="0"/>
          <a:ea typeface="ヒラギノ角ゴ ProN W6" charset="0"/>
          <a:cs typeface="ヒラギノ角ゴ ProN W6" charset="0"/>
          <a:sym typeface="Arial" charset="0"/>
        </a:defRPr>
      </a:lvl6pPr>
      <a:lvl7pPr marL="914400" algn="ctr" rtl="0" fontAlgn="base">
        <a:lnSpc>
          <a:spcPct val="90000"/>
        </a:lnSpc>
        <a:spcBef>
          <a:spcPct val="0"/>
        </a:spcBef>
        <a:spcAft>
          <a:spcPct val="0"/>
        </a:spcAft>
        <a:defRPr sz="10600" b="1">
          <a:solidFill>
            <a:srgbClr val="FFFFFF"/>
          </a:solidFill>
          <a:latin typeface="Arial" charset="0"/>
          <a:ea typeface="ヒラギノ角ゴ ProN W6" charset="0"/>
          <a:cs typeface="ヒラギノ角ゴ ProN W6" charset="0"/>
          <a:sym typeface="Arial" charset="0"/>
        </a:defRPr>
      </a:lvl7pPr>
      <a:lvl8pPr marL="1371600" algn="ctr" rtl="0" fontAlgn="base">
        <a:lnSpc>
          <a:spcPct val="90000"/>
        </a:lnSpc>
        <a:spcBef>
          <a:spcPct val="0"/>
        </a:spcBef>
        <a:spcAft>
          <a:spcPct val="0"/>
        </a:spcAft>
        <a:defRPr sz="10600" b="1">
          <a:solidFill>
            <a:srgbClr val="FFFFFF"/>
          </a:solidFill>
          <a:latin typeface="Arial" charset="0"/>
          <a:ea typeface="ヒラギノ角ゴ ProN W6" charset="0"/>
          <a:cs typeface="ヒラギノ角ゴ ProN W6" charset="0"/>
          <a:sym typeface="Arial" charset="0"/>
        </a:defRPr>
      </a:lvl8pPr>
      <a:lvl9pPr marL="1828800" algn="ctr" rtl="0" fontAlgn="base">
        <a:lnSpc>
          <a:spcPct val="90000"/>
        </a:lnSpc>
        <a:spcBef>
          <a:spcPct val="0"/>
        </a:spcBef>
        <a:spcAft>
          <a:spcPct val="0"/>
        </a:spcAft>
        <a:defRPr sz="10600" b="1">
          <a:solidFill>
            <a:srgbClr val="FFFFFF"/>
          </a:solidFill>
          <a:latin typeface="Arial" charset="0"/>
          <a:ea typeface="ヒラギノ角ゴ ProN W6" charset="0"/>
          <a:cs typeface="ヒラギノ角ゴ ProN W6" charset="0"/>
          <a:sym typeface="Arial" charset="0"/>
        </a:defRPr>
      </a:lvl9pPr>
    </p:titleStyle>
    <p:bodyStyle>
      <a:lvl1pPr marL="342900" indent="-342900" algn="ctr" rtl="0" eaLnBrk="0" fontAlgn="base" hangingPunct="0">
        <a:spcBef>
          <a:spcPts val="1900"/>
        </a:spcBef>
        <a:spcAft>
          <a:spcPct val="0"/>
        </a:spcAft>
        <a:defRPr sz="5400">
          <a:solidFill>
            <a:srgbClr val="FFFFFF"/>
          </a:solidFill>
          <a:latin typeface="+mn-lt"/>
          <a:ea typeface="+mn-ea"/>
          <a:cs typeface="+mn-cs"/>
          <a:sym typeface="Arial" panose="020B0604020202020204" pitchFamily="34" charset="0"/>
        </a:defRPr>
      </a:lvl1pPr>
      <a:lvl2pPr marL="742950" indent="-285750" algn="ctr" rtl="0" eaLnBrk="0" fontAlgn="base" hangingPunct="0">
        <a:spcBef>
          <a:spcPct val="0"/>
        </a:spcBef>
        <a:spcAft>
          <a:spcPct val="0"/>
        </a:spcAft>
        <a:defRPr sz="5400">
          <a:solidFill>
            <a:srgbClr val="FFFFFF"/>
          </a:solidFill>
          <a:latin typeface="+mn-lt"/>
          <a:ea typeface="+mn-ea"/>
          <a:cs typeface="+mn-cs"/>
          <a:sym typeface="Arial" panose="020B0604020202020204" pitchFamily="34" charset="0"/>
        </a:defRPr>
      </a:lvl2pPr>
      <a:lvl3pPr marL="1143000" indent="-228600" algn="ctr" rtl="0" eaLnBrk="0" fontAlgn="base" hangingPunct="0">
        <a:spcBef>
          <a:spcPct val="0"/>
        </a:spcBef>
        <a:spcAft>
          <a:spcPct val="0"/>
        </a:spcAft>
        <a:defRPr sz="5400">
          <a:solidFill>
            <a:srgbClr val="FFFFFF"/>
          </a:solidFill>
          <a:latin typeface="+mn-lt"/>
          <a:ea typeface="+mn-ea"/>
          <a:cs typeface="+mn-cs"/>
          <a:sym typeface="Arial" panose="020B0604020202020204" pitchFamily="34" charset="0"/>
        </a:defRPr>
      </a:lvl3pPr>
      <a:lvl4pPr marL="1600200" indent="-228600" algn="ctr" rtl="0" eaLnBrk="0" fontAlgn="base" hangingPunct="0">
        <a:spcBef>
          <a:spcPct val="0"/>
        </a:spcBef>
        <a:spcAft>
          <a:spcPct val="0"/>
        </a:spcAft>
        <a:defRPr sz="5400">
          <a:solidFill>
            <a:srgbClr val="FFFFFF"/>
          </a:solidFill>
          <a:latin typeface="+mn-lt"/>
          <a:ea typeface="+mn-ea"/>
          <a:cs typeface="+mn-cs"/>
          <a:sym typeface="Arial" panose="020B0604020202020204" pitchFamily="34" charset="0"/>
        </a:defRPr>
      </a:lvl4pPr>
      <a:lvl5pPr marL="2057400" indent="-228600" algn="ctr" rtl="0" eaLnBrk="0" fontAlgn="base" hangingPunct="0">
        <a:spcBef>
          <a:spcPct val="0"/>
        </a:spcBef>
        <a:spcAft>
          <a:spcPct val="0"/>
        </a:spcAft>
        <a:defRPr sz="5400">
          <a:solidFill>
            <a:srgbClr val="FFFFFF"/>
          </a:solidFill>
          <a:latin typeface="+mn-lt"/>
          <a:ea typeface="+mn-ea"/>
          <a:cs typeface="+mn-cs"/>
          <a:sym typeface="Arial" panose="020B0604020202020204" pitchFamily="34" charset="0"/>
        </a:defRPr>
      </a:lvl5pPr>
      <a:lvl6pPr marL="457200" algn="ctr" rtl="0" fontAlgn="base">
        <a:spcBef>
          <a:spcPct val="0"/>
        </a:spcBef>
        <a:spcAft>
          <a:spcPct val="0"/>
        </a:spcAft>
        <a:defRPr sz="5200">
          <a:solidFill>
            <a:srgbClr val="FFFFFF"/>
          </a:solidFill>
          <a:latin typeface="+mn-lt"/>
          <a:ea typeface="+mn-ea"/>
          <a:cs typeface="+mn-cs"/>
          <a:sym typeface="Arial" charset="0"/>
        </a:defRPr>
      </a:lvl6pPr>
      <a:lvl7pPr marL="914400" algn="ctr" rtl="0" fontAlgn="base">
        <a:spcBef>
          <a:spcPct val="0"/>
        </a:spcBef>
        <a:spcAft>
          <a:spcPct val="0"/>
        </a:spcAft>
        <a:defRPr sz="5200">
          <a:solidFill>
            <a:srgbClr val="FFFFFF"/>
          </a:solidFill>
          <a:latin typeface="+mn-lt"/>
          <a:ea typeface="+mn-ea"/>
          <a:cs typeface="+mn-cs"/>
          <a:sym typeface="Arial" charset="0"/>
        </a:defRPr>
      </a:lvl7pPr>
      <a:lvl8pPr marL="1371600" algn="ctr" rtl="0" fontAlgn="base">
        <a:spcBef>
          <a:spcPct val="0"/>
        </a:spcBef>
        <a:spcAft>
          <a:spcPct val="0"/>
        </a:spcAft>
        <a:defRPr sz="5200">
          <a:solidFill>
            <a:srgbClr val="FFFFFF"/>
          </a:solidFill>
          <a:latin typeface="+mn-lt"/>
          <a:ea typeface="+mn-ea"/>
          <a:cs typeface="+mn-cs"/>
          <a:sym typeface="Arial" charset="0"/>
        </a:defRPr>
      </a:lvl8pPr>
      <a:lvl9pPr marL="1828800" algn="ctr" rtl="0" fontAlgn="base">
        <a:spcBef>
          <a:spcPct val="0"/>
        </a:spcBef>
        <a:spcAft>
          <a:spcPct val="0"/>
        </a:spcAft>
        <a:defRPr sz="5200">
          <a:solidFill>
            <a:srgbClr val="FFFFFF"/>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2F218DCA-B682-4331-AFF0-48722FC8C62F}"/>
              </a:ext>
            </a:extLst>
          </p:cNvPr>
          <p:cNvSpPr>
            <a:spLocks noGrp="1" noChangeArrowheads="1"/>
          </p:cNvSpPr>
          <p:nvPr>
            <p:ph type="title"/>
          </p:nvPr>
        </p:nvSpPr>
        <p:spPr bwMode="auto">
          <a:xfrm>
            <a:off x="617538" y="241300"/>
            <a:ext cx="23134637"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2051" name="Rectangle 2">
            <a:extLst>
              <a:ext uri="{FF2B5EF4-FFF2-40B4-BE49-F238E27FC236}">
                <a16:creationId xmlns:a16="http://schemas.microsoft.com/office/drawing/2014/main" id="{9AAFD438-F96B-4DC9-B4FD-26D13FD0FA75}"/>
              </a:ext>
            </a:extLst>
          </p:cNvPr>
          <p:cNvSpPr>
            <a:spLocks noGrp="1" noChangeArrowheads="1"/>
          </p:cNvSpPr>
          <p:nvPr>
            <p:ph type="body" idx="1"/>
          </p:nvPr>
        </p:nvSpPr>
        <p:spPr bwMode="auto">
          <a:xfrm>
            <a:off x="617538" y="1981200"/>
            <a:ext cx="23134637" cy="1036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Tree>
  </p:cSld>
  <p:clrMap bg1="lt1" tx1="dk1" bg2="lt2" tx2="dk2" accent1="accent1" accent2="accent2" accent3="accent3" accent4="accent4" accent5="accent5" accent6="accent6" hlink="hlink" folHlink="folHlink"/>
  <p:sldLayoutIdLst>
    <p:sldLayoutId id="2147483665" r:id="rId1"/>
    <p:sldLayoutId id="2147483669" r:id="rId2"/>
  </p:sldLayoutIdLst>
  <p:transition/>
  <p:txStyles>
    <p:titleStyle>
      <a:lvl1pPr algn="ctr" rtl="0" eaLnBrk="0" fontAlgn="base" hangingPunct="0">
        <a:spcBef>
          <a:spcPct val="0"/>
        </a:spcBef>
        <a:spcAft>
          <a:spcPct val="0"/>
        </a:spcAft>
        <a:defRPr sz="6600">
          <a:solidFill>
            <a:srgbClr val="FFFFFF"/>
          </a:solidFill>
          <a:latin typeface="+mj-lt"/>
          <a:ea typeface="+mj-ea"/>
          <a:cs typeface="+mj-cs"/>
          <a:sym typeface="Arial" panose="020B0604020202020204" pitchFamily="34" charset="0"/>
        </a:defRPr>
      </a:lvl1pPr>
      <a:lvl2pPr algn="ctr" rtl="0" eaLnBrk="0" fontAlgn="base" hangingPunct="0">
        <a:spcBef>
          <a:spcPct val="0"/>
        </a:spcBef>
        <a:spcAft>
          <a:spcPct val="0"/>
        </a:spcAft>
        <a:defRPr sz="6600">
          <a:solidFill>
            <a:srgbClr val="FFFFFF"/>
          </a:solidFill>
          <a:latin typeface="Arial" charset="0"/>
          <a:ea typeface="ヒラギノ角ゴ ProN W6" charset="0"/>
          <a:cs typeface="ヒラギノ角ゴ ProN W6" charset="0"/>
          <a:sym typeface="Arial" panose="020B0604020202020204" pitchFamily="34" charset="0"/>
        </a:defRPr>
      </a:lvl2pPr>
      <a:lvl3pPr algn="ctr" rtl="0" eaLnBrk="0" fontAlgn="base" hangingPunct="0">
        <a:spcBef>
          <a:spcPct val="0"/>
        </a:spcBef>
        <a:spcAft>
          <a:spcPct val="0"/>
        </a:spcAft>
        <a:defRPr sz="6600">
          <a:solidFill>
            <a:srgbClr val="FFFFFF"/>
          </a:solidFill>
          <a:latin typeface="Arial" charset="0"/>
          <a:ea typeface="ヒラギノ角ゴ ProN W6" charset="0"/>
          <a:cs typeface="ヒラギノ角ゴ ProN W6" charset="0"/>
          <a:sym typeface="Arial" panose="020B0604020202020204" pitchFamily="34" charset="0"/>
        </a:defRPr>
      </a:lvl3pPr>
      <a:lvl4pPr algn="ctr" rtl="0" eaLnBrk="0" fontAlgn="base" hangingPunct="0">
        <a:spcBef>
          <a:spcPct val="0"/>
        </a:spcBef>
        <a:spcAft>
          <a:spcPct val="0"/>
        </a:spcAft>
        <a:defRPr sz="6600">
          <a:solidFill>
            <a:srgbClr val="FFFFFF"/>
          </a:solidFill>
          <a:latin typeface="Arial" charset="0"/>
          <a:ea typeface="ヒラギノ角ゴ ProN W6" charset="0"/>
          <a:cs typeface="ヒラギノ角ゴ ProN W6" charset="0"/>
          <a:sym typeface="Arial" panose="020B0604020202020204" pitchFamily="34" charset="0"/>
        </a:defRPr>
      </a:lvl4pPr>
      <a:lvl5pPr algn="ctr" rtl="0" eaLnBrk="0" fontAlgn="base" hangingPunct="0">
        <a:spcBef>
          <a:spcPct val="0"/>
        </a:spcBef>
        <a:spcAft>
          <a:spcPct val="0"/>
        </a:spcAft>
        <a:defRPr sz="66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p:titleStyle>
    <p:bodyStyle>
      <a:lvl1pPr marL="457200" indent="-457200" algn="l" rtl="0" eaLnBrk="0" fontAlgn="base" hangingPunct="0">
        <a:spcBef>
          <a:spcPts val="2100"/>
        </a:spcBef>
        <a:spcAft>
          <a:spcPct val="0"/>
        </a:spcAft>
        <a:buClr>
          <a:srgbClr val="D3002D"/>
        </a:buClr>
        <a:buSzPct val="100000"/>
        <a:buFont typeface="Wingdings" panose="05000000000000000000" pitchFamily="2" charset="2"/>
        <a:buChar char="§"/>
        <a:defRPr sz="4400">
          <a:solidFill>
            <a:srgbClr val="FFFFFF"/>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D3002D"/>
        </a:buClr>
        <a:buSzPct val="100000"/>
        <a:buFont typeface="Arial" panose="020B0604020202020204" pitchFamily="34" charset="0"/>
        <a:buChar char="-"/>
        <a:defRPr sz="4400">
          <a:solidFill>
            <a:srgbClr val="FFFFFF"/>
          </a:solidFill>
          <a:latin typeface="+mn-lt"/>
          <a:ea typeface="+mn-ea"/>
          <a:cs typeface="+mn-cs"/>
          <a:sym typeface="Arial" panose="020B0604020202020204" pitchFamily="34" charset="0"/>
        </a:defRPr>
      </a:lvl2pPr>
      <a:lvl3pPr marL="1562100" indent="-457200" algn="l" rtl="0" eaLnBrk="0" fontAlgn="base" hangingPunct="0">
        <a:spcBef>
          <a:spcPts val="1600"/>
        </a:spcBef>
        <a:spcAft>
          <a:spcPct val="0"/>
        </a:spcAft>
        <a:buClr>
          <a:srgbClr val="D3002D"/>
        </a:buClr>
        <a:buSzPct val="100000"/>
        <a:buFont typeface="Arial" panose="020B0604020202020204" pitchFamily="34" charset="0"/>
        <a:buChar char="-"/>
        <a:defRPr sz="4400">
          <a:solidFill>
            <a:srgbClr val="FFFFFF"/>
          </a:solidFill>
          <a:latin typeface="+mn-lt"/>
          <a:ea typeface="+mn-ea"/>
          <a:cs typeface="+mn-cs"/>
          <a:sym typeface="Arial" panose="020B0604020202020204" pitchFamily="34" charset="0"/>
        </a:defRPr>
      </a:lvl3pPr>
      <a:lvl4pPr marL="20193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mn-lt"/>
          <a:ea typeface="+mn-ea"/>
          <a:cs typeface="+mn-cs"/>
          <a:sym typeface="Arial" panose="020B0604020202020204" pitchFamily="34" charset="0"/>
        </a:defRPr>
      </a:lvl4pPr>
      <a:lvl5pPr marL="24765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mn-lt"/>
          <a:ea typeface="+mn-ea"/>
          <a:cs typeface="+mn-cs"/>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75E61831-42C8-491E-948A-2B9B2786323C}"/>
              </a:ext>
            </a:extLst>
          </p:cNvPr>
          <p:cNvSpPr>
            <a:spLocks noGrp="1" noChangeArrowheads="1"/>
          </p:cNvSpPr>
          <p:nvPr>
            <p:ph type="title"/>
          </p:nvPr>
        </p:nvSpPr>
        <p:spPr bwMode="auto">
          <a:xfrm>
            <a:off x="617538" y="241300"/>
            <a:ext cx="23134637"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3075" name="Rectangle 2">
            <a:extLst>
              <a:ext uri="{FF2B5EF4-FFF2-40B4-BE49-F238E27FC236}">
                <a16:creationId xmlns:a16="http://schemas.microsoft.com/office/drawing/2014/main" id="{3B80ACD3-1FAE-4CD1-A2E3-F55310B67519}"/>
              </a:ext>
            </a:extLst>
          </p:cNvPr>
          <p:cNvSpPr>
            <a:spLocks noGrp="1" noChangeArrowheads="1"/>
          </p:cNvSpPr>
          <p:nvPr>
            <p:ph type="body" idx="1"/>
          </p:nvPr>
        </p:nvSpPr>
        <p:spPr bwMode="auto">
          <a:xfrm>
            <a:off x="617538" y="1981200"/>
            <a:ext cx="23134637" cy="1036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Tree>
  </p:cSld>
  <p:clrMap bg1="lt1" tx1="dk1" bg2="lt2" tx2="dk2" accent1="accent1" accent2="accent2" accent3="accent3" accent4="accent4" accent5="accent5" accent6="accent6" hlink="hlink" folHlink="folHlink"/>
  <p:sldLayoutIdLst>
    <p:sldLayoutId id="2147483666" r:id="rId1"/>
  </p:sldLayoutIdLst>
  <p:transition/>
  <p:txStyles>
    <p:titleStyle>
      <a:lvl1pPr algn="ctr" rtl="0" eaLnBrk="0" fontAlgn="base" hangingPunct="0">
        <a:spcBef>
          <a:spcPct val="0"/>
        </a:spcBef>
        <a:spcAft>
          <a:spcPct val="0"/>
        </a:spcAft>
        <a:defRPr sz="6600">
          <a:solidFill>
            <a:schemeClr val="tx1"/>
          </a:solidFill>
          <a:latin typeface="+mj-lt"/>
          <a:ea typeface="+mj-ea"/>
          <a:cs typeface="+mj-cs"/>
          <a:sym typeface="Arial" panose="020B0604020202020204" pitchFamily="34" charset="0"/>
        </a:defRPr>
      </a:lvl1pPr>
      <a:lvl2pPr algn="ctr" rtl="0" eaLnBrk="0" fontAlgn="base" hangingPunct="0">
        <a:spcBef>
          <a:spcPct val="0"/>
        </a:spcBef>
        <a:spcAft>
          <a:spcPct val="0"/>
        </a:spcAft>
        <a:defRPr sz="6600">
          <a:solidFill>
            <a:schemeClr val="tx1"/>
          </a:solidFill>
          <a:latin typeface="Arial" charset="0"/>
          <a:ea typeface="ヒラギノ角ゴ ProN W6" charset="0"/>
          <a:cs typeface="ヒラギノ角ゴ ProN W6" charset="0"/>
          <a:sym typeface="Arial" panose="020B0604020202020204" pitchFamily="34" charset="0"/>
        </a:defRPr>
      </a:lvl2pPr>
      <a:lvl3pPr algn="ctr" rtl="0" eaLnBrk="0" fontAlgn="base" hangingPunct="0">
        <a:spcBef>
          <a:spcPct val="0"/>
        </a:spcBef>
        <a:spcAft>
          <a:spcPct val="0"/>
        </a:spcAft>
        <a:defRPr sz="6600">
          <a:solidFill>
            <a:schemeClr val="tx1"/>
          </a:solidFill>
          <a:latin typeface="Arial" charset="0"/>
          <a:ea typeface="ヒラギノ角ゴ ProN W6" charset="0"/>
          <a:cs typeface="ヒラギノ角ゴ ProN W6" charset="0"/>
          <a:sym typeface="Arial" panose="020B0604020202020204" pitchFamily="34" charset="0"/>
        </a:defRPr>
      </a:lvl3pPr>
      <a:lvl4pPr algn="ctr" rtl="0" eaLnBrk="0" fontAlgn="base" hangingPunct="0">
        <a:spcBef>
          <a:spcPct val="0"/>
        </a:spcBef>
        <a:spcAft>
          <a:spcPct val="0"/>
        </a:spcAft>
        <a:defRPr sz="6600">
          <a:solidFill>
            <a:schemeClr val="tx1"/>
          </a:solidFill>
          <a:latin typeface="Arial" charset="0"/>
          <a:ea typeface="ヒラギノ角ゴ ProN W6" charset="0"/>
          <a:cs typeface="ヒラギノ角ゴ ProN W6" charset="0"/>
          <a:sym typeface="Arial" panose="020B0604020202020204" pitchFamily="34" charset="0"/>
        </a:defRPr>
      </a:lvl4pPr>
      <a:lvl5pPr algn="ctr" rtl="0" eaLnBrk="0" fontAlgn="base" hangingPunct="0">
        <a:spcBef>
          <a:spcPct val="0"/>
        </a:spcBef>
        <a:spcAft>
          <a:spcPct val="0"/>
        </a:spcAft>
        <a:defRPr sz="6600">
          <a:solidFill>
            <a:schemeClr val="tx1"/>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chemeClr val="tx1"/>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chemeClr val="tx1"/>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chemeClr val="tx1"/>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chemeClr val="tx1"/>
          </a:solidFill>
          <a:latin typeface="Arial" charset="0"/>
          <a:ea typeface="ヒラギノ角ゴ ProN W6" charset="0"/>
          <a:cs typeface="ヒラギノ角ゴ ProN W6" charset="0"/>
          <a:sym typeface="Arial" charset="0"/>
        </a:defRPr>
      </a:lvl9pPr>
    </p:titleStyle>
    <p:bodyStyle>
      <a:lvl1pPr marL="457200" indent="-457200" algn="l" rtl="0" eaLnBrk="0" fontAlgn="base" hangingPunct="0">
        <a:spcBef>
          <a:spcPts val="2100"/>
        </a:spcBef>
        <a:spcAft>
          <a:spcPct val="0"/>
        </a:spcAft>
        <a:buClr>
          <a:srgbClr val="D3002D"/>
        </a:buClr>
        <a:buSzPct val="100000"/>
        <a:buFont typeface="Wingdings" panose="05000000000000000000" pitchFamily="2" charset="2"/>
        <a:buChar char="§"/>
        <a:defRPr sz="4400">
          <a:solidFill>
            <a:schemeClr val="tx1"/>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D3002D"/>
        </a:buClr>
        <a:buSzPct val="100000"/>
        <a:buFont typeface="Arial" panose="020B0604020202020204" pitchFamily="34" charset="0"/>
        <a:buChar char="-"/>
        <a:defRPr sz="4400">
          <a:solidFill>
            <a:schemeClr val="tx1"/>
          </a:solidFill>
          <a:latin typeface="+mn-lt"/>
          <a:ea typeface="+mn-ea"/>
          <a:cs typeface="+mn-cs"/>
          <a:sym typeface="Arial" panose="020B0604020202020204" pitchFamily="34" charset="0"/>
        </a:defRPr>
      </a:lvl2pPr>
      <a:lvl3pPr marL="1333500" indent="-457200" algn="l" rtl="0" eaLnBrk="0" fontAlgn="base" hangingPunct="0">
        <a:spcBef>
          <a:spcPts val="1600"/>
        </a:spcBef>
        <a:spcAft>
          <a:spcPct val="0"/>
        </a:spcAft>
        <a:buClr>
          <a:srgbClr val="D3002D"/>
        </a:buClr>
        <a:buSzPct val="100000"/>
        <a:buFont typeface="Arial" panose="020B0604020202020204" pitchFamily="34" charset="0"/>
        <a:buChar char="-"/>
        <a:defRPr sz="4400">
          <a:solidFill>
            <a:schemeClr val="tx1"/>
          </a:solidFill>
          <a:latin typeface="+mn-lt"/>
          <a:ea typeface="+mn-ea"/>
          <a:cs typeface="+mn-cs"/>
          <a:sym typeface="Arial" panose="020B0604020202020204" pitchFamily="34" charset="0"/>
        </a:defRPr>
      </a:lvl3pPr>
      <a:lvl4pPr marL="17907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chemeClr val="tx1"/>
          </a:solidFill>
          <a:latin typeface="+mn-lt"/>
          <a:ea typeface="+mn-ea"/>
          <a:cs typeface="+mn-cs"/>
          <a:sym typeface="Arial" panose="020B0604020202020204" pitchFamily="34" charset="0"/>
        </a:defRPr>
      </a:lvl4pPr>
      <a:lvl5pPr marL="22479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chemeClr val="tx1"/>
          </a:solidFill>
          <a:latin typeface="+mn-lt"/>
          <a:ea typeface="+mn-ea"/>
          <a:cs typeface="+mn-cs"/>
          <a:sym typeface="Arial" panose="020B0604020202020204" pitchFamily="34" charset="0"/>
        </a:defRPr>
      </a:lvl5pPr>
      <a:lvl6pPr marL="2705100" indent="-457200" algn="l" rtl="0" fontAlgn="base">
        <a:spcBef>
          <a:spcPts val="1300"/>
        </a:spcBef>
        <a:spcAft>
          <a:spcPct val="0"/>
        </a:spcAft>
        <a:buClr>
          <a:srgbClr val="D3002D"/>
        </a:buClr>
        <a:buSzPct val="100000"/>
        <a:buFont typeface="Arial" charset="0"/>
        <a:buChar char="-"/>
        <a:defRPr sz="4800">
          <a:solidFill>
            <a:schemeClr val="tx1"/>
          </a:solidFill>
          <a:latin typeface="+mn-lt"/>
          <a:ea typeface="+mn-ea"/>
          <a:cs typeface="+mn-cs"/>
          <a:sym typeface="Arial" charset="0"/>
        </a:defRPr>
      </a:lvl6pPr>
      <a:lvl7pPr marL="3162300" indent="-457200" algn="l" rtl="0" fontAlgn="base">
        <a:spcBef>
          <a:spcPts val="1300"/>
        </a:spcBef>
        <a:spcAft>
          <a:spcPct val="0"/>
        </a:spcAft>
        <a:buClr>
          <a:srgbClr val="D3002D"/>
        </a:buClr>
        <a:buSzPct val="100000"/>
        <a:buFont typeface="Arial" charset="0"/>
        <a:buChar char="-"/>
        <a:defRPr sz="4800">
          <a:solidFill>
            <a:schemeClr val="tx1"/>
          </a:solidFill>
          <a:latin typeface="+mn-lt"/>
          <a:ea typeface="+mn-ea"/>
          <a:cs typeface="+mn-cs"/>
          <a:sym typeface="Arial" charset="0"/>
        </a:defRPr>
      </a:lvl7pPr>
      <a:lvl8pPr marL="3619500" indent="-457200" algn="l" rtl="0" fontAlgn="base">
        <a:spcBef>
          <a:spcPts val="1300"/>
        </a:spcBef>
        <a:spcAft>
          <a:spcPct val="0"/>
        </a:spcAft>
        <a:buClr>
          <a:srgbClr val="D3002D"/>
        </a:buClr>
        <a:buSzPct val="100000"/>
        <a:buFont typeface="Arial" charset="0"/>
        <a:buChar char="-"/>
        <a:defRPr sz="4800">
          <a:solidFill>
            <a:schemeClr val="tx1"/>
          </a:solidFill>
          <a:latin typeface="+mn-lt"/>
          <a:ea typeface="+mn-ea"/>
          <a:cs typeface="+mn-cs"/>
          <a:sym typeface="Arial" charset="0"/>
        </a:defRPr>
      </a:lvl8pPr>
      <a:lvl9pPr marL="4076700" indent="-457200" algn="l" rtl="0" fontAlgn="base">
        <a:spcBef>
          <a:spcPts val="1300"/>
        </a:spcBef>
        <a:spcAft>
          <a:spcPct val="0"/>
        </a:spcAft>
        <a:buClr>
          <a:srgbClr val="D3002D"/>
        </a:buClr>
        <a:buSzPct val="100000"/>
        <a:buFont typeface="Arial" charset="0"/>
        <a:buChar char="-"/>
        <a:defRPr sz="4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70" r:id="rId2"/>
  </p:sldLayoutIdLs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Ls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Les.McMonagle@Gmail.com"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oceg.org/about/what-is-gr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hhs.gov/hipaa/for-professionals/privacy/special-topics/de-identificatio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83E5FB27-E3B9-4B57-95E5-AD6AE3D591D8}"/>
              </a:ext>
            </a:extLst>
          </p:cNvPr>
          <p:cNvSpPr>
            <a:spLocks noGrp="1" noChangeArrowheads="1"/>
          </p:cNvSpPr>
          <p:nvPr>
            <p:ph type="title"/>
          </p:nvPr>
        </p:nvSpPr>
        <p:spPr>
          <a:xfrm>
            <a:off x="1371600" y="0"/>
            <a:ext cx="21717000" cy="5943600"/>
          </a:xfrm>
        </p:spPr>
        <p:txBody>
          <a:bodyPr/>
          <a:lstStyle/>
          <a:p>
            <a:pPr eaLnBrk="1" hangingPunct="1"/>
            <a:r>
              <a:rPr lang="en-US" sz="9600" dirty="0"/>
              <a:t>Privacy by Design</a:t>
            </a:r>
            <a:endParaRPr lang="en-US" altLang="en-US" sz="9600" dirty="0"/>
          </a:p>
        </p:txBody>
      </p:sp>
      <p:sp>
        <p:nvSpPr>
          <p:cNvPr id="6146" name="Rectangle 2">
            <a:extLst>
              <a:ext uri="{FF2B5EF4-FFF2-40B4-BE49-F238E27FC236}">
                <a16:creationId xmlns:a16="http://schemas.microsoft.com/office/drawing/2014/main" id="{ECB19EB3-C019-4D07-AA17-5FB8A66935DF}"/>
              </a:ext>
            </a:extLst>
          </p:cNvPr>
          <p:cNvSpPr>
            <a:spLocks noGrp="1" noChangeArrowheads="1"/>
          </p:cNvSpPr>
          <p:nvPr>
            <p:ph type="body" idx="1"/>
          </p:nvPr>
        </p:nvSpPr>
        <p:spPr/>
        <p:txBody>
          <a:bodyPr/>
          <a:lstStyle/>
          <a:p>
            <a:pPr marL="914400" indent="-914400" eaLnBrk="1" hangingPunct="1"/>
            <a:r>
              <a:rPr lang="en-US" altLang="en-US" dirty="0"/>
              <a:t>Building Data Privacy and Protection in, Versus Bolting in on Later</a:t>
            </a:r>
          </a:p>
          <a:p>
            <a:pPr marL="914400" indent="-914400" eaLnBrk="1" hangingPunct="1"/>
            <a:r>
              <a:rPr lang="en-US" altLang="en-US" dirty="0"/>
              <a:t>1:15pm – 1:55pm, 1E 12/13, Strata NYC Sept 12, 2018</a:t>
            </a:r>
          </a:p>
        </p:txBody>
      </p:sp>
    </p:spTree>
    <p:extLst>
      <p:ext uri="{BB962C8B-B14F-4D97-AF65-F5344CB8AC3E}">
        <p14:creationId xmlns:p14="http://schemas.microsoft.com/office/powerpoint/2010/main" val="145100377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2628D21-E5EA-466C-96DF-0304AD116CE9}"/>
              </a:ext>
            </a:extLst>
          </p:cNvPr>
          <p:cNvSpPr>
            <a:spLocks noGrp="1" noChangeArrowheads="1"/>
          </p:cNvSpPr>
          <p:nvPr>
            <p:ph type="title"/>
          </p:nvPr>
        </p:nvSpPr>
        <p:spPr/>
        <p:txBody>
          <a:bodyPr/>
          <a:lstStyle/>
          <a:p>
            <a:pPr eaLnBrk="1" hangingPunct="1"/>
            <a:r>
              <a:rPr lang="en-US" altLang="en-US" dirty="0"/>
              <a:t>Regulatory</a:t>
            </a:r>
          </a:p>
        </p:txBody>
      </p:sp>
      <p:sp>
        <p:nvSpPr>
          <p:cNvPr id="7170" name="Rectangle 2">
            <a:extLst>
              <a:ext uri="{FF2B5EF4-FFF2-40B4-BE49-F238E27FC236}">
                <a16:creationId xmlns:a16="http://schemas.microsoft.com/office/drawing/2014/main" id="{D8A9CD47-2E49-4054-AF26-E0A21FB84B64}"/>
              </a:ext>
            </a:extLst>
          </p:cNvPr>
          <p:cNvSpPr>
            <a:spLocks noGrp="1" noChangeArrowheads="1"/>
          </p:cNvSpPr>
          <p:nvPr>
            <p:ph type="body" idx="1"/>
          </p:nvPr>
        </p:nvSpPr>
        <p:spPr>
          <a:xfrm>
            <a:off x="617538" y="1981200"/>
            <a:ext cx="23134637" cy="8458200"/>
          </a:xfrm>
        </p:spPr>
        <p:txBody>
          <a:bodyPr/>
          <a:lstStyle/>
          <a:p>
            <a:pPr eaLnBrk="1" hangingPunct="1"/>
            <a:r>
              <a:rPr lang="en-US" altLang="en-US" dirty="0"/>
              <a:t>INTERNATIONAL: GDPR – General Data Protection Regulation - Europe</a:t>
            </a:r>
          </a:p>
          <a:p>
            <a:pPr eaLnBrk="1" hangingPunct="1"/>
            <a:endParaRPr lang="en-US" altLang="en-US" dirty="0"/>
          </a:p>
          <a:p>
            <a:pPr eaLnBrk="1" hangingPunct="1"/>
            <a:r>
              <a:rPr lang="en-US" altLang="en-US" dirty="0"/>
              <a:t>NATIONAL: PIPEDA – Canada, DPA – UK, BDSG – BRD, Privacy Act – Australia</a:t>
            </a:r>
          </a:p>
          <a:p>
            <a:pPr eaLnBrk="1" hangingPunct="1"/>
            <a:endParaRPr lang="en-US" altLang="en-US" dirty="0"/>
          </a:p>
          <a:p>
            <a:pPr eaLnBrk="1" hangingPunct="1"/>
            <a:r>
              <a:rPr lang="en-US" altLang="en-US" dirty="0"/>
              <a:t>US FEDERAL: HIPAA / HiTech / Omnibus Rule – US</a:t>
            </a:r>
          </a:p>
          <a:p>
            <a:pPr eaLnBrk="1" hangingPunct="1"/>
            <a:endParaRPr lang="en-US" altLang="en-US" dirty="0"/>
          </a:p>
          <a:p>
            <a:pPr eaLnBrk="1" hangingPunct="1"/>
            <a:r>
              <a:rPr lang="en-US" altLang="en-US" dirty="0"/>
              <a:t>US FEDERAL: COPPA, IRS-1075, ITAR. GLBA. FCRA. ECPA. FERPA - US</a:t>
            </a:r>
          </a:p>
          <a:p>
            <a:pPr eaLnBrk="1" hangingPunct="1"/>
            <a:endParaRPr lang="en-US" altLang="en-US" dirty="0"/>
          </a:p>
          <a:p>
            <a:pPr eaLnBrk="1" hangingPunct="1"/>
            <a:r>
              <a:rPr lang="en-US" altLang="en-US" dirty="0"/>
              <a:t>US STATE: 201 CMR 17 – MA, Consumer Privacy Act (AB-375) – CA, Ch. 230 – ME</a:t>
            </a:r>
          </a:p>
        </p:txBody>
      </p:sp>
      <p:grpSp>
        <p:nvGrpSpPr>
          <p:cNvPr id="4" name="Group 3">
            <a:extLst>
              <a:ext uri="{FF2B5EF4-FFF2-40B4-BE49-F238E27FC236}">
                <a16:creationId xmlns:a16="http://schemas.microsoft.com/office/drawing/2014/main" id="{C48D3308-8FC1-41A3-A8CF-B7EF194E26F9}"/>
              </a:ext>
            </a:extLst>
          </p:cNvPr>
          <p:cNvGrpSpPr/>
          <p:nvPr/>
        </p:nvGrpSpPr>
        <p:grpSpPr>
          <a:xfrm>
            <a:off x="2895600" y="10439400"/>
            <a:ext cx="17678400" cy="1600200"/>
            <a:chOff x="2743200" y="10439400"/>
            <a:chExt cx="17678400" cy="1600200"/>
          </a:xfrm>
        </p:grpSpPr>
        <p:sp>
          <p:nvSpPr>
            <p:cNvPr id="2" name="Rectangle: Beveled 1">
              <a:extLst>
                <a:ext uri="{FF2B5EF4-FFF2-40B4-BE49-F238E27FC236}">
                  <a16:creationId xmlns:a16="http://schemas.microsoft.com/office/drawing/2014/main" id="{C54F84D5-5B48-4176-A256-15749B3A9FA2}"/>
                </a:ext>
              </a:extLst>
            </p:cNvPr>
            <p:cNvSpPr/>
            <p:nvPr/>
          </p:nvSpPr>
          <p:spPr bwMode="auto">
            <a:xfrm>
              <a:off x="2743200" y="10439400"/>
              <a:ext cx="17678400" cy="1600200"/>
            </a:xfrm>
            <a:prstGeom prst="bevel">
              <a:avLst/>
            </a:pr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 name="TextBox 2">
              <a:extLst>
                <a:ext uri="{FF2B5EF4-FFF2-40B4-BE49-F238E27FC236}">
                  <a16:creationId xmlns:a16="http://schemas.microsoft.com/office/drawing/2014/main" id="{ED722CD5-BA31-4280-8525-E46EE940696F}"/>
                </a:ext>
              </a:extLst>
            </p:cNvPr>
            <p:cNvSpPr txBox="1"/>
            <p:nvPr/>
          </p:nvSpPr>
          <p:spPr>
            <a:xfrm>
              <a:off x="2895600" y="10668000"/>
              <a:ext cx="17373600" cy="1107996"/>
            </a:xfrm>
            <a:prstGeom prst="rect">
              <a:avLst/>
            </a:prstGeom>
            <a:noFill/>
          </p:spPr>
          <p:txBody>
            <a:bodyPr wrap="square" rtlCol="0">
              <a:spAutoFit/>
            </a:bodyPr>
            <a:lstStyle/>
            <a:p>
              <a:pPr algn="ctr"/>
              <a:r>
                <a:rPr lang="en-US" sz="6600" b="1" dirty="0"/>
                <a:t>Business may be global but regulations are local</a:t>
              </a:r>
            </a:p>
          </p:txBody>
        </p:sp>
      </p:grpSp>
      <p:pic>
        <p:nvPicPr>
          <p:cNvPr id="7" name="Picture 6">
            <a:extLst>
              <a:ext uri="{FF2B5EF4-FFF2-40B4-BE49-F238E27FC236}">
                <a16:creationId xmlns:a16="http://schemas.microsoft.com/office/drawing/2014/main" id="{6FEB0F10-3819-463D-93BF-72BB6AD246E6}"/>
              </a:ext>
            </a:extLst>
          </p:cNvPr>
          <p:cNvPicPr>
            <a:picLocks noChangeAspect="1"/>
          </p:cNvPicPr>
          <p:nvPr/>
        </p:nvPicPr>
        <p:blipFill>
          <a:blip r:embed="rId2"/>
          <a:stretch>
            <a:fillRect/>
          </a:stretch>
        </p:blipFill>
        <p:spPr>
          <a:xfrm>
            <a:off x="19507200" y="240512"/>
            <a:ext cx="4572000" cy="3176576"/>
          </a:xfrm>
          <a:prstGeom prst="rect">
            <a:avLst/>
          </a:prstGeom>
        </p:spPr>
      </p:pic>
    </p:spTree>
    <p:extLst>
      <p:ext uri="{BB962C8B-B14F-4D97-AF65-F5344CB8AC3E}">
        <p14:creationId xmlns:p14="http://schemas.microsoft.com/office/powerpoint/2010/main" val="16282202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wipe(left)">
                                      <p:cBhvr>
                                        <p:cTn id="7" dur="1000"/>
                                        <p:tgtEl>
                                          <p:spTgt spid="7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0">
                                            <p:txEl>
                                              <p:pRg st="2" end="2"/>
                                            </p:txEl>
                                          </p:spTgt>
                                        </p:tgtEl>
                                        <p:attrNameLst>
                                          <p:attrName>style.visibility</p:attrName>
                                        </p:attrNameLst>
                                      </p:cBhvr>
                                      <p:to>
                                        <p:strVal val="visible"/>
                                      </p:to>
                                    </p:set>
                                    <p:animEffect transition="in" filter="wipe(left)">
                                      <p:cBhvr>
                                        <p:cTn id="12" dur="1000"/>
                                        <p:tgtEl>
                                          <p:spTgt spid="717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0">
                                            <p:txEl>
                                              <p:pRg st="4" end="4"/>
                                            </p:txEl>
                                          </p:spTgt>
                                        </p:tgtEl>
                                        <p:attrNameLst>
                                          <p:attrName>style.visibility</p:attrName>
                                        </p:attrNameLst>
                                      </p:cBhvr>
                                      <p:to>
                                        <p:strVal val="visible"/>
                                      </p:to>
                                    </p:set>
                                    <p:animEffect transition="in" filter="wipe(left)">
                                      <p:cBhvr>
                                        <p:cTn id="17" dur="1000"/>
                                        <p:tgtEl>
                                          <p:spTgt spid="717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0">
                                            <p:txEl>
                                              <p:pRg st="6" end="6"/>
                                            </p:txEl>
                                          </p:spTgt>
                                        </p:tgtEl>
                                        <p:attrNameLst>
                                          <p:attrName>style.visibility</p:attrName>
                                        </p:attrNameLst>
                                      </p:cBhvr>
                                      <p:to>
                                        <p:strVal val="visible"/>
                                      </p:to>
                                    </p:set>
                                    <p:animEffect transition="in" filter="wipe(left)">
                                      <p:cBhvr>
                                        <p:cTn id="22" dur="1000"/>
                                        <p:tgtEl>
                                          <p:spTgt spid="717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70">
                                            <p:txEl>
                                              <p:pRg st="8" end="8"/>
                                            </p:txEl>
                                          </p:spTgt>
                                        </p:tgtEl>
                                        <p:attrNameLst>
                                          <p:attrName>style.visibility</p:attrName>
                                        </p:attrNameLst>
                                      </p:cBhvr>
                                      <p:to>
                                        <p:strVal val="visible"/>
                                      </p:to>
                                    </p:set>
                                    <p:animEffect transition="in" filter="wipe(left)">
                                      <p:cBhvr>
                                        <p:cTn id="27" dur="1000"/>
                                        <p:tgtEl>
                                          <p:spTgt spid="7170">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5B2FF-1E33-446C-92C9-79A160B5E810}"/>
              </a:ext>
            </a:extLst>
          </p:cNvPr>
          <p:cNvSpPr>
            <a:spLocks noGrp="1"/>
          </p:cNvSpPr>
          <p:nvPr>
            <p:ph type="title"/>
          </p:nvPr>
        </p:nvSpPr>
        <p:spPr/>
        <p:txBody>
          <a:bodyPr/>
          <a:lstStyle/>
          <a:p>
            <a:r>
              <a:rPr lang="en-US" altLang="en-US" sz="6000" dirty="0"/>
              <a:t>Data Protection: Encryption / Tokenization / Masking / Obfuscation</a:t>
            </a:r>
            <a:endParaRPr lang="en-US" sz="6000" dirty="0"/>
          </a:p>
        </p:txBody>
      </p:sp>
      <p:sp>
        <p:nvSpPr>
          <p:cNvPr id="3" name="Content Placeholder 2">
            <a:extLst>
              <a:ext uri="{FF2B5EF4-FFF2-40B4-BE49-F238E27FC236}">
                <a16:creationId xmlns:a16="http://schemas.microsoft.com/office/drawing/2014/main" id="{77D3D9CB-A2CA-483F-B01E-804B0975359C}"/>
              </a:ext>
            </a:extLst>
          </p:cNvPr>
          <p:cNvSpPr>
            <a:spLocks noGrp="1"/>
          </p:cNvSpPr>
          <p:nvPr>
            <p:ph idx="1"/>
          </p:nvPr>
        </p:nvSpPr>
        <p:spPr>
          <a:xfrm>
            <a:off x="617539" y="1981200"/>
            <a:ext cx="16075612" cy="10363200"/>
          </a:xfrm>
        </p:spPr>
        <p:txBody>
          <a:bodyPr/>
          <a:lstStyle/>
          <a:p>
            <a:pPr>
              <a:buFont typeface="Arial" panose="020B0604020202020204" pitchFamily="34" charset="0"/>
              <a:buChar char="•"/>
            </a:pPr>
            <a:r>
              <a:rPr lang="en-US" sz="4000" dirty="0"/>
              <a:t>Encryption</a:t>
            </a:r>
          </a:p>
          <a:p>
            <a:pPr marL="690563" lvl="1" indent="0">
              <a:buFont typeface="Arial"/>
              <a:buNone/>
            </a:pPr>
            <a:r>
              <a:rPr lang="en-US" sz="3200" dirty="0"/>
              <a:t>Data is converted to binary Ciphertext using mathematical algorithm.  Can be one-way (Hash) or reversible (Symmetric or Asymmetric).</a:t>
            </a:r>
          </a:p>
          <a:p>
            <a:pPr>
              <a:buFont typeface="Arial" panose="020B0604020202020204" pitchFamily="34" charset="0"/>
              <a:buChar char="•"/>
            </a:pPr>
            <a:r>
              <a:rPr lang="en-US" sz="4000" dirty="0"/>
              <a:t>Tokenization</a:t>
            </a:r>
          </a:p>
          <a:p>
            <a:pPr marL="741363" lvl="1" indent="0">
              <a:buFont typeface="Arial"/>
              <a:buNone/>
            </a:pPr>
            <a:r>
              <a:rPr lang="en-US" sz="3200" dirty="0"/>
              <a:t>Real data is replaced with randomly generated characters of same data type.</a:t>
            </a:r>
          </a:p>
          <a:p>
            <a:pPr>
              <a:buFont typeface="Arial" panose="020B0604020202020204" pitchFamily="34" charset="0"/>
              <a:buChar char="•"/>
            </a:pPr>
            <a:r>
              <a:rPr lang="en-US" sz="4000" dirty="0"/>
              <a:t>Masking</a:t>
            </a:r>
          </a:p>
          <a:p>
            <a:pPr marL="690563" lvl="1" indent="0">
              <a:buFont typeface="Arial"/>
              <a:buNone/>
            </a:pPr>
            <a:r>
              <a:rPr lang="en-US" sz="3200" dirty="0"/>
              <a:t>Stored data unchanged.  Masked on presentation only (in Views or Web Pages).</a:t>
            </a:r>
          </a:p>
          <a:p>
            <a:pPr>
              <a:buFont typeface="Arial" panose="020B0604020202020204" pitchFamily="34" charset="0"/>
              <a:buChar char="•"/>
            </a:pPr>
            <a:r>
              <a:rPr lang="en-US" sz="4000" dirty="0"/>
              <a:t>Obfuscation</a:t>
            </a:r>
          </a:p>
          <a:p>
            <a:pPr marL="690563" lvl="1" indent="0">
              <a:buFont typeface="Arial"/>
              <a:buNone/>
            </a:pPr>
            <a:r>
              <a:rPr lang="en-US" sz="3200" dirty="0"/>
              <a:t>Data is converted to irreversible values stored as same data type (copy Prod to Dev). </a:t>
            </a:r>
          </a:p>
          <a:p>
            <a:pPr>
              <a:buFont typeface="Arial" panose="020B0604020202020204" pitchFamily="34" charset="0"/>
              <a:buChar char="•"/>
            </a:pPr>
            <a:r>
              <a:rPr lang="en-US" sz="4000" dirty="0"/>
              <a:t>De-Identification or “Anonymization”</a:t>
            </a:r>
          </a:p>
          <a:p>
            <a:pPr marL="690563" lvl="1" indent="0">
              <a:buFont typeface="Arial"/>
              <a:buNone/>
            </a:pPr>
            <a:r>
              <a:rPr lang="en-US" sz="3200" dirty="0"/>
              <a:t>Enough data fields are “protected” to sufficiently de-identify or anonymize records</a:t>
            </a:r>
          </a:p>
          <a:p>
            <a:pPr>
              <a:buFont typeface="Arial" panose="020B0604020202020204" pitchFamily="34" charset="0"/>
              <a:buChar char="•"/>
            </a:pPr>
            <a:r>
              <a:rPr lang="en-US" sz="4000" dirty="0"/>
              <a:t>Format Preserving Encryption (FPE or DTP</a:t>
            </a:r>
            <a:r>
              <a:rPr lang="en-US" sz="3200" dirty="0"/>
              <a:t>) </a:t>
            </a:r>
          </a:p>
          <a:p>
            <a:pPr marL="690563" lvl="1" indent="0">
              <a:buFont typeface="Arial"/>
              <a:buNone/>
            </a:pPr>
            <a:r>
              <a:rPr lang="en-US" sz="3200" dirty="0"/>
              <a:t>Some benefits of both encryption &amp; tokenization at a significant performance cost</a:t>
            </a:r>
          </a:p>
          <a:p>
            <a:pPr marL="0" indent="0">
              <a:buNone/>
            </a:pPr>
            <a:endParaRPr lang="en-US" sz="8000" dirty="0"/>
          </a:p>
        </p:txBody>
      </p:sp>
      <p:sp>
        <p:nvSpPr>
          <p:cNvPr id="60" name="Rectangle 59">
            <a:extLst>
              <a:ext uri="{FF2B5EF4-FFF2-40B4-BE49-F238E27FC236}">
                <a16:creationId xmlns:a16="http://schemas.microsoft.com/office/drawing/2014/main" id="{D25CA176-F962-4DAC-956A-ED5C95E1DE61}"/>
              </a:ext>
            </a:extLst>
          </p:cNvPr>
          <p:cNvSpPr>
            <a:spLocks noChangeArrowheads="1"/>
          </p:cNvSpPr>
          <p:nvPr/>
        </p:nvSpPr>
        <p:spPr bwMode="auto">
          <a:xfrm>
            <a:off x="16019602" y="2125686"/>
            <a:ext cx="5887364" cy="70788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eaLnBrk="1" hangingPunct="1">
              <a:defRPr/>
            </a:pPr>
            <a:r>
              <a:rPr lang="en-US" sz="4000" b="1" dirty="0">
                <a:solidFill>
                  <a:srgbClr val="C00000"/>
                </a:solidFill>
                <a:latin typeface="+mj-lt"/>
              </a:rPr>
              <a:t>4472-8302-9115-3562</a:t>
            </a:r>
          </a:p>
        </p:txBody>
      </p:sp>
      <p:sp>
        <p:nvSpPr>
          <p:cNvPr id="61" name="Rectangle 60">
            <a:extLst>
              <a:ext uri="{FF2B5EF4-FFF2-40B4-BE49-F238E27FC236}">
                <a16:creationId xmlns:a16="http://schemas.microsoft.com/office/drawing/2014/main" id="{A1B83444-6025-4703-8CA6-F402E8919FD7}"/>
              </a:ext>
            </a:extLst>
          </p:cNvPr>
          <p:cNvSpPr>
            <a:spLocks noChangeArrowheads="1"/>
          </p:cNvSpPr>
          <p:nvPr/>
        </p:nvSpPr>
        <p:spPr bwMode="auto">
          <a:xfrm>
            <a:off x="15626351" y="4245114"/>
            <a:ext cx="7012738" cy="70788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eaLnBrk="1" hangingPunct="1">
              <a:defRPr/>
            </a:pPr>
            <a:r>
              <a:rPr lang="en-US" sz="4000" b="1" dirty="0">
                <a:solidFill>
                  <a:srgbClr val="C00000"/>
                </a:solidFill>
                <a:latin typeface="+mj-lt"/>
              </a:rPr>
              <a:t>jsmith@protegrity.com</a:t>
            </a:r>
          </a:p>
        </p:txBody>
      </p:sp>
      <p:sp>
        <p:nvSpPr>
          <p:cNvPr id="62" name="Rectangle 61">
            <a:extLst>
              <a:ext uri="{FF2B5EF4-FFF2-40B4-BE49-F238E27FC236}">
                <a16:creationId xmlns:a16="http://schemas.microsoft.com/office/drawing/2014/main" id="{D1DBB670-E358-4A77-9D50-D87A2EA67D37}"/>
              </a:ext>
            </a:extLst>
          </p:cNvPr>
          <p:cNvSpPr>
            <a:spLocks noChangeArrowheads="1"/>
          </p:cNvSpPr>
          <p:nvPr/>
        </p:nvSpPr>
        <p:spPr bwMode="auto">
          <a:xfrm>
            <a:off x="16459200" y="5845314"/>
            <a:ext cx="4602109" cy="70788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eaLnBrk="1" hangingPunct="1">
              <a:defRPr/>
            </a:pPr>
            <a:r>
              <a:rPr lang="en-US" sz="4000" b="1" dirty="0">
                <a:solidFill>
                  <a:srgbClr val="0070C0"/>
                </a:solidFill>
                <a:latin typeface="+mj-lt"/>
              </a:rPr>
              <a:t>381 - 58 - 6294</a:t>
            </a:r>
          </a:p>
        </p:txBody>
      </p:sp>
      <p:sp>
        <p:nvSpPr>
          <p:cNvPr id="63" name="Rectangle 62">
            <a:extLst>
              <a:ext uri="{FF2B5EF4-FFF2-40B4-BE49-F238E27FC236}">
                <a16:creationId xmlns:a16="http://schemas.microsoft.com/office/drawing/2014/main" id="{1AFA78C5-A7A4-4CA3-9157-19F673DC7356}"/>
              </a:ext>
            </a:extLst>
          </p:cNvPr>
          <p:cNvSpPr>
            <a:spLocks noChangeArrowheads="1"/>
          </p:cNvSpPr>
          <p:nvPr/>
        </p:nvSpPr>
        <p:spPr bwMode="auto">
          <a:xfrm>
            <a:off x="14001587" y="2116830"/>
            <a:ext cx="9879924" cy="70788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eaLnBrk="1" hangingPunct="1">
              <a:defRPr/>
            </a:pPr>
            <a:r>
              <a:rPr lang="en-US" sz="4000" b="1" dirty="0">
                <a:solidFill>
                  <a:schemeClr val="bg1">
                    <a:lumMod val="50000"/>
                  </a:schemeClr>
                </a:solidFill>
                <a:latin typeface="+mj-lt"/>
              </a:rPr>
              <a:t>!@#$%a^///&amp;*B()..,,,gft_+!@4#$2%p^&amp;*</a:t>
            </a:r>
          </a:p>
        </p:txBody>
      </p:sp>
      <p:sp>
        <p:nvSpPr>
          <p:cNvPr id="64" name="Rectangle 63">
            <a:extLst>
              <a:ext uri="{FF2B5EF4-FFF2-40B4-BE49-F238E27FC236}">
                <a16:creationId xmlns:a16="http://schemas.microsoft.com/office/drawing/2014/main" id="{336AE471-81BB-4489-89C2-93A1D0B2EBF5}"/>
              </a:ext>
            </a:extLst>
          </p:cNvPr>
          <p:cNvSpPr>
            <a:spLocks noChangeArrowheads="1"/>
          </p:cNvSpPr>
          <p:nvPr/>
        </p:nvSpPr>
        <p:spPr bwMode="auto">
          <a:xfrm>
            <a:off x="15623342" y="4223028"/>
            <a:ext cx="7012738" cy="70788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eaLnBrk="1" hangingPunct="1">
              <a:defRPr/>
            </a:pPr>
            <a:r>
              <a:rPr lang="en-US" sz="4000" b="1" dirty="0">
                <a:solidFill>
                  <a:schemeClr val="bg1">
                    <a:lumMod val="65000"/>
                  </a:schemeClr>
                </a:solidFill>
                <a:latin typeface="+mj-lt"/>
              </a:rPr>
              <a:t>uYcDoi</a:t>
            </a:r>
            <a:r>
              <a:rPr lang="en-US" sz="4000" b="1" dirty="0">
                <a:solidFill>
                  <a:srgbClr val="00B050"/>
                </a:solidFill>
                <a:latin typeface="+mj-lt"/>
              </a:rPr>
              <a:t>@</a:t>
            </a:r>
            <a:r>
              <a:rPr lang="en-US" sz="4000" b="1" dirty="0">
                <a:solidFill>
                  <a:schemeClr val="bg1">
                    <a:lumMod val="65000"/>
                  </a:schemeClr>
                </a:solidFill>
                <a:latin typeface="+mj-lt"/>
              </a:rPr>
              <a:t>sReKajvP</a:t>
            </a:r>
            <a:r>
              <a:rPr lang="en-US" sz="4000" b="1" dirty="0">
                <a:solidFill>
                  <a:srgbClr val="00B050"/>
                </a:solidFill>
                <a:latin typeface="+mj-lt"/>
              </a:rPr>
              <a:t>.com</a:t>
            </a:r>
          </a:p>
        </p:txBody>
      </p:sp>
      <p:sp>
        <p:nvSpPr>
          <p:cNvPr id="65" name="Rectangle 64">
            <a:extLst>
              <a:ext uri="{FF2B5EF4-FFF2-40B4-BE49-F238E27FC236}">
                <a16:creationId xmlns:a16="http://schemas.microsoft.com/office/drawing/2014/main" id="{E4101454-A19C-46FA-A3D5-8ADC16DED50D}"/>
              </a:ext>
            </a:extLst>
          </p:cNvPr>
          <p:cNvSpPr>
            <a:spLocks noChangeArrowheads="1"/>
          </p:cNvSpPr>
          <p:nvPr/>
        </p:nvSpPr>
        <p:spPr bwMode="auto">
          <a:xfrm>
            <a:off x="16436517" y="5845314"/>
            <a:ext cx="4602109" cy="70788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eaLnBrk="1" hangingPunct="1">
              <a:defRPr/>
            </a:pPr>
            <a:r>
              <a:rPr lang="en-US" sz="4000" b="1" dirty="0">
                <a:solidFill>
                  <a:schemeClr val="bg1">
                    <a:lumMod val="65000"/>
                  </a:schemeClr>
                </a:solidFill>
                <a:latin typeface="+mj-lt"/>
              </a:rPr>
              <a:t>XXX </a:t>
            </a:r>
            <a:r>
              <a:rPr lang="en-US" sz="4000" b="1" dirty="0">
                <a:solidFill>
                  <a:srgbClr val="0070C0"/>
                </a:solidFill>
                <a:latin typeface="+mj-lt"/>
              </a:rPr>
              <a:t>- </a:t>
            </a:r>
            <a:r>
              <a:rPr lang="en-US" sz="4000" b="1" dirty="0">
                <a:solidFill>
                  <a:schemeClr val="bg1">
                    <a:lumMod val="65000"/>
                  </a:schemeClr>
                </a:solidFill>
                <a:latin typeface="+mj-lt"/>
              </a:rPr>
              <a:t>XX</a:t>
            </a:r>
            <a:r>
              <a:rPr lang="en-US" sz="4000" b="1" dirty="0">
                <a:solidFill>
                  <a:srgbClr val="0070C0"/>
                </a:solidFill>
                <a:latin typeface="+mj-lt"/>
              </a:rPr>
              <a:t> - 6294</a:t>
            </a:r>
          </a:p>
        </p:txBody>
      </p:sp>
      <p:sp>
        <p:nvSpPr>
          <p:cNvPr id="66" name="Rectangle 65">
            <a:extLst>
              <a:ext uri="{FF2B5EF4-FFF2-40B4-BE49-F238E27FC236}">
                <a16:creationId xmlns:a16="http://schemas.microsoft.com/office/drawing/2014/main" id="{46C45CF4-FE3D-45AF-A126-E28556C1CAC3}"/>
              </a:ext>
            </a:extLst>
          </p:cNvPr>
          <p:cNvSpPr>
            <a:spLocks noChangeArrowheads="1"/>
          </p:cNvSpPr>
          <p:nvPr/>
        </p:nvSpPr>
        <p:spPr bwMode="auto">
          <a:xfrm>
            <a:off x="16383000" y="7391400"/>
            <a:ext cx="4602109" cy="70788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eaLnBrk="1" hangingPunct="1">
              <a:defRPr/>
            </a:pPr>
            <a:r>
              <a:rPr lang="en-US" sz="4000" b="1" dirty="0">
                <a:solidFill>
                  <a:srgbClr val="C00000"/>
                </a:solidFill>
                <a:latin typeface="+mj-lt"/>
              </a:rPr>
              <a:t>John W. Smith</a:t>
            </a:r>
          </a:p>
        </p:txBody>
      </p:sp>
      <p:sp>
        <p:nvSpPr>
          <p:cNvPr id="67" name="Rectangle 66">
            <a:extLst>
              <a:ext uri="{FF2B5EF4-FFF2-40B4-BE49-F238E27FC236}">
                <a16:creationId xmlns:a16="http://schemas.microsoft.com/office/drawing/2014/main" id="{DB626052-386A-431B-8012-D5C8862F25C2}"/>
              </a:ext>
            </a:extLst>
          </p:cNvPr>
          <p:cNvSpPr>
            <a:spLocks noChangeArrowheads="1"/>
          </p:cNvSpPr>
          <p:nvPr/>
        </p:nvSpPr>
        <p:spPr bwMode="auto">
          <a:xfrm>
            <a:off x="16432453" y="7369314"/>
            <a:ext cx="4602109" cy="70788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eaLnBrk="1" hangingPunct="1">
              <a:defRPr/>
            </a:pPr>
            <a:r>
              <a:rPr lang="en-US" sz="4000" b="1" dirty="0">
                <a:solidFill>
                  <a:schemeClr val="bg1">
                    <a:lumMod val="65000"/>
                  </a:schemeClr>
                </a:solidFill>
                <a:latin typeface="+mj-lt"/>
              </a:rPr>
              <a:t>Mark S. Wilson</a:t>
            </a:r>
          </a:p>
        </p:txBody>
      </p:sp>
      <p:grpSp>
        <p:nvGrpSpPr>
          <p:cNvPr id="68" name="Group 67">
            <a:extLst>
              <a:ext uri="{FF2B5EF4-FFF2-40B4-BE49-F238E27FC236}">
                <a16:creationId xmlns:a16="http://schemas.microsoft.com/office/drawing/2014/main" id="{4E0869AE-AEAD-4B7E-A410-4A3586260B59}"/>
              </a:ext>
            </a:extLst>
          </p:cNvPr>
          <p:cNvGrpSpPr/>
          <p:nvPr/>
        </p:nvGrpSpPr>
        <p:grpSpPr>
          <a:xfrm>
            <a:off x="9601200" y="9045712"/>
            <a:ext cx="14150975" cy="707888"/>
            <a:chOff x="4648200" y="4648200"/>
            <a:chExt cx="4370949" cy="246140"/>
          </a:xfrm>
        </p:grpSpPr>
        <p:sp>
          <p:nvSpPr>
            <p:cNvPr id="69" name="Rectangle 68">
              <a:extLst>
                <a:ext uri="{FF2B5EF4-FFF2-40B4-BE49-F238E27FC236}">
                  <a16:creationId xmlns:a16="http://schemas.microsoft.com/office/drawing/2014/main" id="{B05CDDA0-7485-425B-8408-B48B15D63633}"/>
                </a:ext>
              </a:extLst>
            </p:cNvPr>
            <p:cNvSpPr>
              <a:spLocks noChangeArrowheads="1"/>
            </p:cNvSpPr>
            <p:nvPr/>
          </p:nvSpPr>
          <p:spPr bwMode="auto">
            <a:xfrm>
              <a:off x="4648200" y="4648200"/>
              <a:ext cx="539750" cy="24614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eaLnBrk="1" hangingPunct="1">
                <a:defRPr/>
              </a:pPr>
              <a:r>
                <a:rPr lang="en-US" sz="4000" dirty="0">
                  <a:solidFill>
                    <a:srgbClr val="C00000"/>
                  </a:solidFill>
                  <a:latin typeface="+mj-lt"/>
                </a:rPr>
                <a:t>John</a:t>
              </a:r>
            </a:p>
          </p:txBody>
        </p:sp>
        <p:sp>
          <p:nvSpPr>
            <p:cNvPr id="70" name="Rectangle 69">
              <a:extLst>
                <a:ext uri="{FF2B5EF4-FFF2-40B4-BE49-F238E27FC236}">
                  <a16:creationId xmlns:a16="http://schemas.microsoft.com/office/drawing/2014/main" id="{656C539F-15AF-4EBB-8AC6-858EBA7DBF10}"/>
                </a:ext>
              </a:extLst>
            </p:cNvPr>
            <p:cNvSpPr>
              <a:spLocks noChangeArrowheads="1"/>
            </p:cNvSpPr>
            <p:nvPr/>
          </p:nvSpPr>
          <p:spPr bwMode="auto">
            <a:xfrm>
              <a:off x="5187950" y="4648200"/>
              <a:ext cx="357996" cy="24614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eaLnBrk="1" hangingPunct="1">
                <a:defRPr/>
              </a:pPr>
              <a:r>
                <a:rPr lang="en-US" sz="4000" dirty="0">
                  <a:solidFill>
                    <a:srgbClr val="C00000"/>
                  </a:solidFill>
                  <a:latin typeface="+mj-lt"/>
                </a:rPr>
                <a:t>W</a:t>
              </a:r>
            </a:p>
          </p:txBody>
        </p:sp>
        <p:sp>
          <p:nvSpPr>
            <p:cNvPr id="71" name="Rectangle 70">
              <a:extLst>
                <a:ext uri="{FF2B5EF4-FFF2-40B4-BE49-F238E27FC236}">
                  <a16:creationId xmlns:a16="http://schemas.microsoft.com/office/drawing/2014/main" id="{B9C1ACD5-DD47-48DB-9E1C-CDFC225F0358}"/>
                </a:ext>
              </a:extLst>
            </p:cNvPr>
            <p:cNvSpPr>
              <a:spLocks noChangeArrowheads="1"/>
            </p:cNvSpPr>
            <p:nvPr/>
          </p:nvSpPr>
          <p:spPr bwMode="auto">
            <a:xfrm>
              <a:off x="5492750" y="4648200"/>
              <a:ext cx="692150" cy="24614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eaLnBrk="1" hangingPunct="1">
                <a:defRPr/>
              </a:pPr>
              <a:r>
                <a:rPr lang="en-US" sz="4000" dirty="0">
                  <a:solidFill>
                    <a:srgbClr val="C00000"/>
                  </a:solidFill>
                  <a:latin typeface="+mj-lt"/>
                </a:rPr>
                <a:t>Smith</a:t>
              </a:r>
            </a:p>
          </p:txBody>
        </p:sp>
        <p:sp>
          <p:nvSpPr>
            <p:cNvPr id="72" name="Rectangle 71">
              <a:extLst>
                <a:ext uri="{FF2B5EF4-FFF2-40B4-BE49-F238E27FC236}">
                  <a16:creationId xmlns:a16="http://schemas.microsoft.com/office/drawing/2014/main" id="{167A9E86-B52A-4E8A-9763-F8C339B9F986}"/>
                </a:ext>
              </a:extLst>
            </p:cNvPr>
            <p:cNvSpPr>
              <a:spLocks noChangeArrowheads="1"/>
            </p:cNvSpPr>
            <p:nvPr/>
          </p:nvSpPr>
          <p:spPr bwMode="auto">
            <a:xfrm>
              <a:off x="6178550" y="4648200"/>
              <a:ext cx="692150" cy="24614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eaLnBrk="1" hangingPunct="1">
                <a:defRPr/>
              </a:pPr>
              <a:r>
                <a:rPr lang="en-US" sz="4000" dirty="0">
                  <a:solidFill>
                    <a:srgbClr val="C00000"/>
                  </a:solidFill>
                  <a:latin typeface="+mj-lt"/>
                </a:rPr>
                <a:t>Owner</a:t>
              </a:r>
            </a:p>
          </p:txBody>
        </p:sp>
        <p:sp>
          <p:nvSpPr>
            <p:cNvPr id="73" name="Rectangle 72">
              <a:extLst>
                <a:ext uri="{FF2B5EF4-FFF2-40B4-BE49-F238E27FC236}">
                  <a16:creationId xmlns:a16="http://schemas.microsoft.com/office/drawing/2014/main" id="{53FEE646-C961-4D5A-A5EE-76E5D3056800}"/>
                </a:ext>
              </a:extLst>
            </p:cNvPr>
            <p:cNvSpPr>
              <a:spLocks noChangeArrowheads="1"/>
            </p:cNvSpPr>
            <p:nvPr/>
          </p:nvSpPr>
          <p:spPr bwMode="auto">
            <a:xfrm>
              <a:off x="6858000" y="4648200"/>
              <a:ext cx="692150" cy="24614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eaLnBrk="1" hangingPunct="1">
                <a:defRPr/>
              </a:pPr>
              <a:r>
                <a:rPr lang="en-US" sz="4000" dirty="0">
                  <a:solidFill>
                    <a:srgbClr val="C00000"/>
                  </a:solidFill>
                  <a:latin typeface="+mj-lt"/>
                </a:rPr>
                <a:t>Detroit</a:t>
              </a:r>
            </a:p>
          </p:txBody>
        </p:sp>
        <p:sp>
          <p:nvSpPr>
            <p:cNvPr id="74" name="Rectangle 73">
              <a:extLst>
                <a:ext uri="{FF2B5EF4-FFF2-40B4-BE49-F238E27FC236}">
                  <a16:creationId xmlns:a16="http://schemas.microsoft.com/office/drawing/2014/main" id="{85ECB8E9-6E3D-4F7C-8B4B-B4F3D2CA0523}"/>
                </a:ext>
              </a:extLst>
            </p:cNvPr>
            <p:cNvSpPr>
              <a:spLocks noChangeArrowheads="1"/>
            </p:cNvSpPr>
            <p:nvPr/>
          </p:nvSpPr>
          <p:spPr bwMode="auto">
            <a:xfrm>
              <a:off x="7543800" y="4648200"/>
              <a:ext cx="387350" cy="24614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eaLnBrk="1" hangingPunct="1">
                <a:defRPr/>
              </a:pPr>
              <a:r>
                <a:rPr lang="en-US" sz="4000" dirty="0">
                  <a:solidFill>
                    <a:srgbClr val="C00000"/>
                  </a:solidFill>
                  <a:latin typeface="+mj-lt"/>
                </a:rPr>
                <a:t>MI</a:t>
              </a:r>
            </a:p>
          </p:txBody>
        </p:sp>
        <p:sp>
          <p:nvSpPr>
            <p:cNvPr id="75" name="Rectangle 74">
              <a:extLst>
                <a:ext uri="{FF2B5EF4-FFF2-40B4-BE49-F238E27FC236}">
                  <a16:creationId xmlns:a16="http://schemas.microsoft.com/office/drawing/2014/main" id="{E33A5AA0-DD7B-4E39-B1D4-2776DBBBAD6B}"/>
                </a:ext>
              </a:extLst>
            </p:cNvPr>
            <p:cNvSpPr>
              <a:spLocks noChangeArrowheads="1"/>
            </p:cNvSpPr>
            <p:nvPr/>
          </p:nvSpPr>
          <p:spPr bwMode="auto">
            <a:xfrm>
              <a:off x="7931150" y="4648200"/>
              <a:ext cx="1087999" cy="246139"/>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eaLnBrk="1" hangingPunct="1">
                <a:defRPr/>
              </a:pPr>
              <a:r>
                <a:rPr lang="en-US" sz="4000" dirty="0">
                  <a:solidFill>
                    <a:srgbClr val="C00000"/>
                  </a:solidFill>
                  <a:latin typeface="+mj-lt"/>
                </a:rPr>
                <a:t>248-632-1292</a:t>
              </a:r>
            </a:p>
          </p:txBody>
        </p:sp>
      </p:grpSp>
      <p:grpSp>
        <p:nvGrpSpPr>
          <p:cNvPr id="76" name="Group 75">
            <a:extLst>
              <a:ext uri="{FF2B5EF4-FFF2-40B4-BE49-F238E27FC236}">
                <a16:creationId xmlns:a16="http://schemas.microsoft.com/office/drawing/2014/main" id="{E1A2E5A7-D1B0-4F02-A35B-EA5A5AD681BA}"/>
              </a:ext>
            </a:extLst>
          </p:cNvPr>
          <p:cNvGrpSpPr/>
          <p:nvPr/>
        </p:nvGrpSpPr>
        <p:grpSpPr>
          <a:xfrm>
            <a:off x="9601200" y="9016427"/>
            <a:ext cx="14150974" cy="707887"/>
            <a:chOff x="4648200" y="5361801"/>
            <a:chExt cx="4370949" cy="246140"/>
          </a:xfrm>
        </p:grpSpPr>
        <p:sp>
          <p:nvSpPr>
            <p:cNvPr id="77" name="Rectangle 76">
              <a:extLst>
                <a:ext uri="{FF2B5EF4-FFF2-40B4-BE49-F238E27FC236}">
                  <a16:creationId xmlns:a16="http://schemas.microsoft.com/office/drawing/2014/main" id="{B4335D29-01A8-4B78-B3C9-8AD8641F0A16}"/>
                </a:ext>
              </a:extLst>
            </p:cNvPr>
            <p:cNvSpPr>
              <a:spLocks noChangeArrowheads="1"/>
            </p:cNvSpPr>
            <p:nvPr/>
          </p:nvSpPr>
          <p:spPr bwMode="auto">
            <a:xfrm>
              <a:off x="4648200" y="5361801"/>
              <a:ext cx="539750" cy="24614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eaLnBrk="1" hangingPunct="1">
                <a:defRPr/>
              </a:pPr>
              <a:r>
                <a:rPr lang="en-US" sz="4000" dirty="0">
                  <a:solidFill>
                    <a:schemeClr val="bg1">
                      <a:lumMod val="65000"/>
                    </a:schemeClr>
                  </a:solidFill>
                  <a:latin typeface="+mj-lt"/>
                </a:rPr>
                <a:t>Xxx</a:t>
              </a:r>
            </a:p>
          </p:txBody>
        </p:sp>
        <p:sp>
          <p:nvSpPr>
            <p:cNvPr id="78" name="Rectangle 77">
              <a:extLst>
                <a:ext uri="{FF2B5EF4-FFF2-40B4-BE49-F238E27FC236}">
                  <a16:creationId xmlns:a16="http://schemas.microsoft.com/office/drawing/2014/main" id="{9127F058-FDFB-4158-98D1-AEC657D3D54F}"/>
                </a:ext>
              </a:extLst>
            </p:cNvPr>
            <p:cNvSpPr>
              <a:spLocks noChangeArrowheads="1"/>
            </p:cNvSpPr>
            <p:nvPr/>
          </p:nvSpPr>
          <p:spPr bwMode="auto">
            <a:xfrm>
              <a:off x="5195079" y="5361801"/>
              <a:ext cx="357996" cy="24614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eaLnBrk="1" hangingPunct="1">
                <a:defRPr/>
              </a:pPr>
              <a:r>
                <a:rPr lang="en-US" sz="4000" dirty="0">
                  <a:solidFill>
                    <a:schemeClr val="bg1">
                      <a:lumMod val="65000"/>
                    </a:schemeClr>
                  </a:solidFill>
                  <a:latin typeface="+mj-lt"/>
                </a:rPr>
                <a:t>X</a:t>
              </a:r>
            </a:p>
          </p:txBody>
        </p:sp>
        <p:sp>
          <p:nvSpPr>
            <p:cNvPr id="79" name="Rectangle 78">
              <a:extLst>
                <a:ext uri="{FF2B5EF4-FFF2-40B4-BE49-F238E27FC236}">
                  <a16:creationId xmlns:a16="http://schemas.microsoft.com/office/drawing/2014/main" id="{90DE1206-3053-49DE-9ED7-BC3487C1B423}"/>
                </a:ext>
              </a:extLst>
            </p:cNvPr>
            <p:cNvSpPr>
              <a:spLocks noChangeArrowheads="1"/>
            </p:cNvSpPr>
            <p:nvPr/>
          </p:nvSpPr>
          <p:spPr bwMode="auto">
            <a:xfrm>
              <a:off x="5492750" y="5361801"/>
              <a:ext cx="692150" cy="24614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eaLnBrk="1" hangingPunct="1">
                <a:defRPr/>
              </a:pPr>
              <a:r>
                <a:rPr lang="en-US" sz="4000" dirty="0">
                  <a:solidFill>
                    <a:schemeClr val="bg1">
                      <a:lumMod val="65000"/>
                    </a:schemeClr>
                  </a:solidFill>
                  <a:latin typeface="+mj-lt"/>
                </a:rPr>
                <a:t>Xxxxxx</a:t>
              </a:r>
            </a:p>
          </p:txBody>
        </p:sp>
        <p:sp>
          <p:nvSpPr>
            <p:cNvPr id="80" name="Rectangle 79">
              <a:extLst>
                <a:ext uri="{FF2B5EF4-FFF2-40B4-BE49-F238E27FC236}">
                  <a16:creationId xmlns:a16="http://schemas.microsoft.com/office/drawing/2014/main" id="{DB04EFD1-6381-43AB-93BA-585F1B0FDF42}"/>
                </a:ext>
              </a:extLst>
            </p:cNvPr>
            <p:cNvSpPr>
              <a:spLocks noChangeArrowheads="1"/>
            </p:cNvSpPr>
            <p:nvPr/>
          </p:nvSpPr>
          <p:spPr bwMode="auto">
            <a:xfrm>
              <a:off x="6178550" y="5361801"/>
              <a:ext cx="692150" cy="24614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eaLnBrk="1" hangingPunct="1">
                <a:defRPr/>
              </a:pPr>
              <a:r>
                <a:rPr lang="en-US" sz="4000" dirty="0">
                  <a:solidFill>
                    <a:srgbClr val="C00000"/>
                  </a:solidFill>
                  <a:latin typeface="+mj-lt"/>
                </a:rPr>
                <a:t>Owner</a:t>
              </a:r>
            </a:p>
          </p:txBody>
        </p:sp>
        <p:sp>
          <p:nvSpPr>
            <p:cNvPr id="81" name="Rectangle 80">
              <a:extLst>
                <a:ext uri="{FF2B5EF4-FFF2-40B4-BE49-F238E27FC236}">
                  <a16:creationId xmlns:a16="http://schemas.microsoft.com/office/drawing/2014/main" id="{3A9D0F3D-2428-43CC-BD55-55F40F7AD4F8}"/>
                </a:ext>
              </a:extLst>
            </p:cNvPr>
            <p:cNvSpPr>
              <a:spLocks noChangeArrowheads="1"/>
            </p:cNvSpPr>
            <p:nvPr/>
          </p:nvSpPr>
          <p:spPr bwMode="auto">
            <a:xfrm>
              <a:off x="6858000" y="5361801"/>
              <a:ext cx="692150" cy="24614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eaLnBrk="1" hangingPunct="1">
                <a:defRPr/>
              </a:pPr>
              <a:r>
                <a:rPr lang="en-US" sz="4000" dirty="0">
                  <a:solidFill>
                    <a:srgbClr val="C00000"/>
                  </a:solidFill>
                  <a:latin typeface="+mj-lt"/>
                </a:rPr>
                <a:t>Detroit</a:t>
              </a:r>
            </a:p>
          </p:txBody>
        </p:sp>
        <p:sp>
          <p:nvSpPr>
            <p:cNvPr id="82" name="Rectangle 81">
              <a:extLst>
                <a:ext uri="{FF2B5EF4-FFF2-40B4-BE49-F238E27FC236}">
                  <a16:creationId xmlns:a16="http://schemas.microsoft.com/office/drawing/2014/main" id="{C4E1B403-00AC-40CA-9732-C07244184958}"/>
                </a:ext>
              </a:extLst>
            </p:cNvPr>
            <p:cNvSpPr>
              <a:spLocks noChangeArrowheads="1"/>
            </p:cNvSpPr>
            <p:nvPr/>
          </p:nvSpPr>
          <p:spPr bwMode="auto">
            <a:xfrm>
              <a:off x="7532442" y="5361801"/>
              <a:ext cx="387350" cy="24614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eaLnBrk="1" hangingPunct="1">
                <a:defRPr/>
              </a:pPr>
              <a:r>
                <a:rPr lang="en-US" sz="4000" dirty="0">
                  <a:solidFill>
                    <a:srgbClr val="C00000"/>
                  </a:solidFill>
                  <a:latin typeface="+mj-lt"/>
                </a:rPr>
                <a:t>MI</a:t>
              </a:r>
            </a:p>
          </p:txBody>
        </p:sp>
        <p:sp>
          <p:nvSpPr>
            <p:cNvPr id="83" name="Rectangle 82">
              <a:extLst>
                <a:ext uri="{FF2B5EF4-FFF2-40B4-BE49-F238E27FC236}">
                  <a16:creationId xmlns:a16="http://schemas.microsoft.com/office/drawing/2014/main" id="{B2FD5A1D-E7B4-4C3F-B929-D32784FE4D12}"/>
                </a:ext>
              </a:extLst>
            </p:cNvPr>
            <p:cNvSpPr>
              <a:spLocks noChangeArrowheads="1"/>
            </p:cNvSpPr>
            <p:nvPr/>
          </p:nvSpPr>
          <p:spPr bwMode="auto">
            <a:xfrm>
              <a:off x="7931150" y="5361801"/>
              <a:ext cx="1087999" cy="24614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eaLnBrk="1" hangingPunct="1">
                <a:defRPr/>
              </a:pPr>
              <a:r>
                <a:rPr lang="en-US" sz="4000" dirty="0">
                  <a:solidFill>
                    <a:srgbClr val="C00000"/>
                  </a:solidFill>
                  <a:latin typeface="+mj-lt"/>
                </a:rPr>
                <a:t>248</a:t>
              </a:r>
              <a:r>
                <a:rPr lang="en-US" sz="4000" dirty="0">
                  <a:solidFill>
                    <a:schemeClr val="accent1"/>
                  </a:solidFill>
                  <a:latin typeface="+mj-lt"/>
                </a:rPr>
                <a:t>-</a:t>
              </a:r>
              <a:r>
                <a:rPr lang="en-US" sz="4000" dirty="0">
                  <a:solidFill>
                    <a:schemeClr val="bg2">
                      <a:lumMod val="60000"/>
                      <a:lumOff val="40000"/>
                    </a:schemeClr>
                  </a:solidFill>
                  <a:latin typeface="+mj-lt"/>
                </a:rPr>
                <a:t>9</a:t>
              </a:r>
              <a:r>
                <a:rPr lang="en-US" sz="4000" dirty="0">
                  <a:solidFill>
                    <a:schemeClr val="bg1">
                      <a:lumMod val="65000"/>
                    </a:schemeClr>
                  </a:solidFill>
                  <a:latin typeface="+mj-lt"/>
                </a:rPr>
                <a:t>99-9999</a:t>
              </a:r>
            </a:p>
          </p:txBody>
        </p:sp>
      </p:grpSp>
      <p:sp>
        <p:nvSpPr>
          <p:cNvPr id="84" name="Rectangle 83">
            <a:extLst>
              <a:ext uri="{FF2B5EF4-FFF2-40B4-BE49-F238E27FC236}">
                <a16:creationId xmlns:a16="http://schemas.microsoft.com/office/drawing/2014/main" id="{2855E93F-E163-427D-80DB-98E36928F901}"/>
              </a:ext>
            </a:extLst>
          </p:cNvPr>
          <p:cNvSpPr>
            <a:spLocks noChangeArrowheads="1"/>
          </p:cNvSpPr>
          <p:nvPr/>
        </p:nvSpPr>
        <p:spPr bwMode="auto">
          <a:xfrm>
            <a:off x="16693151" y="10645914"/>
            <a:ext cx="7012738" cy="70788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eaLnBrk="1" hangingPunct="1">
              <a:defRPr/>
            </a:pPr>
            <a:r>
              <a:rPr lang="en-US" sz="4000" b="1" dirty="0">
                <a:solidFill>
                  <a:srgbClr val="00B050"/>
                </a:solidFill>
                <a:latin typeface="+mj-lt"/>
              </a:rPr>
              <a:t>jsmith@protegrity.com</a:t>
            </a:r>
          </a:p>
        </p:txBody>
      </p:sp>
      <p:sp>
        <p:nvSpPr>
          <p:cNvPr id="85" name="Rectangle 84">
            <a:extLst>
              <a:ext uri="{FF2B5EF4-FFF2-40B4-BE49-F238E27FC236}">
                <a16:creationId xmlns:a16="http://schemas.microsoft.com/office/drawing/2014/main" id="{0E07DFFA-6BAC-42DA-9D45-F6F4E7B554F5}"/>
              </a:ext>
            </a:extLst>
          </p:cNvPr>
          <p:cNvSpPr>
            <a:spLocks noChangeArrowheads="1"/>
          </p:cNvSpPr>
          <p:nvPr/>
        </p:nvSpPr>
        <p:spPr bwMode="auto">
          <a:xfrm>
            <a:off x="16693151" y="10631269"/>
            <a:ext cx="7012738" cy="70788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eaLnBrk="1" hangingPunct="1">
              <a:defRPr/>
            </a:pPr>
            <a:r>
              <a:rPr lang="en-US" sz="4000" b="1" dirty="0">
                <a:solidFill>
                  <a:schemeClr val="bg1">
                    <a:lumMod val="65000"/>
                  </a:schemeClr>
                </a:solidFill>
                <a:latin typeface="+mj-lt"/>
              </a:rPr>
              <a:t>uYcDoiusReKajvP3Kfg</a:t>
            </a:r>
          </a:p>
        </p:txBody>
      </p:sp>
    </p:spTree>
    <p:extLst>
      <p:ext uri="{BB962C8B-B14F-4D97-AF65-F5344CB8AC3E}">
        <p14:creationId xmlns:p14="http://schemas.microsoft.com/office/powerpoint/2010/main" val="41851820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subTnLst>
                                    <p:set>
                                      <p:cBhvr override="childStyle">
                                        <p:cTn dur="1" fill="hold" display="0" masterRel="nextClick" afterEffect="1"/>
                                        <p:tgtEl>
                                          <p:spTgt spid="6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20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childTnLst>
                                  <p:subTnLst>
                                    <p:set>
                                      <p:cBhvr override="childStyle">
                                        <p:cTn dur="1" fill="hold" display="0" masterRel="nextClick" afterEffect="1"/>
                                        <p:tgtEl>
                                          <p:spTgt spid="61"/>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2000"/>
                                        <p:tgtEl>
                                          <p:spTgt spid="6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2"/>
                                        </p:tgtEl>
                                        <p:attrNameLst>
                                          <p:attrName>style.visibility</p:attrName>
                                        </p:attrNameLst>
                                      </p:cBhvr>
                                      <p:to>
                                        <p:strVal val="visible"/>
                                      </p:to>
                                    </p:set>
                                  </p:childTnLst>
                                  <p:subTnLst>
                                    <p:set>
                                      <p:cBhvr override="childStyle">
                                        <p:cTn dur="1" fill="hold" display="0" masterRel="nextClick" afterEffect="1"/>
                                        <p:tgtEl>
                                          <p:spTgt spid="62"/>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2000"/>
                                        <p:tgtEl>
                                          <p:spTgt spid="6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6"/>
                                        </p:tgtEl>
                                        <p:attrNameLst>
                                          <p:attrName>style.visibility</p:attrName>
                                        </p:attrNameLst>
                                      </p:cBhvr>
                                      <p:to>
                                        <p:strVal val="visible"/>
                                      </p:to>
                                    </p:set>
                                  </p:childTnLst>
                                  <p:subTnLst>
                                    <p:set>
                                      <p:cBhvr override="childStyle">
                                        <p:cTn dur="1" fill="hold" display="0" masterRel="nextClick" afterEffect="1"/>
                                        <p:tgtEl>
                                          <p:spTgt spid="66"/>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2000"/>
                                        <p:tgtEl>
                                          <p:spTgt spid="6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8"/>
                                        </p:tgtEl>
                                        <p:attrNameLst>
                                          <p:attrName>style.visibility</p:attrName>
                                        </p:attrNameLst>
                                      </p:cBhvr>
                                      <p:to>
                                        <p:strVal val="visible"/>
                                      </p:to>
                                    </p:set>
                                  </p:childTnLst>
                                  <p:subTnLst>
                                    <p:set>
                                      <p:cBhvr override="childStyle">
                                        <p:cTn dur="1" fill="hold" display="0" masterRel="nextClick" afterEffect="1"/>
                                        <p:tgtEl>
                                          <p:spTgt spid="68"/>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fade">
                                      <p:cBhvr>
                                        <p:cTn id="47" dur="2000"/>
                                        <p:tgtEl>
                                          <p:spTgt spid="76"/>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4"/>
                                        </p:tgtEl>
                                        <p:attrNameLst>
                                          <p:attrName>style.visibility</p:attrName>
                                        </p:attrNameLst>
                                      </p:cBhvr>
                                      <p:to>
                                        <p:strVal val="visible"/>
                                      </p:to>
                                    </p:set>
                                  </p:childTnLst>
                                  <p:subTnLst>
                                    <p:set>
                                      <p:cBhvr override="childStyle">
                                        <p:cTn dur="1" fill="hold" display="0" masterRel="nextClick" afterEffect="1"/>
                                        <p:tgtEl>
                                          <p:spTgt spid="84"/>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2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66" grpId="0" animBg="1"/>
      <p:bldP spid="67"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2628D21-E5EA-466C-96DF-0304AD116CE9}"/>
              </a:ext>
            </a:extLst>
          </p:cNvPr>
          <p:cNvSpPr>
            <a:spLocks noGrp="1" noChangeArrowheads="1"/>
          </p:cNvSpPr>
          <p:nvPr>
            <p:ph type="title"/>
          </p:nvPr>
        </p:nvSpPr>
        <p:spPr/>
        <p:txBody>
          <a:bodyPr/>
          <a:lstStyle/>
          <a:p>
            <a:pPr eaLnBrk="1" hangingPunct="1"/>
            <a:r>
              <a:rPr lang="en-US" altLang="en-US" sz="6000" dirty="0"/>
              <a:t>Data Protection: Pros and Cons</a:t>
            </a:r>
          </a:p>
        </p:txBody>
      </p:sp>
      <p:pic>
        <p:nvPicPr>
          <p:cNvPr id="2" name="Picture 1">
            <a:extLst>
              <a:ext uri="{FF2B5EF4-FFF2-40B4-BE49-F238E27FC236}">
                <a16:creationId xmlns:a16="http://schemas.microsoft.com/office/drawing/2014/main" id="{8C345646-D52A-42BC-9590-F7DDC009B586}"/>
              </a:ext>
            </a:extLst>
          </p:cNvPr>
          <p:cNvPicPr>
            <a:picLocks noChangeAspect="1"/>
          </p:cNvPicPr>
          <p:nvPr/>
        </p:nvPicPr>
        <p:blipFill>
          <a:blip r:embed="rId2"/>
          <a:stretch>
            <a:fillRect/>
          </a:stretch>
        </p:blipFill>
        <p:spPr>
          <a:xfrm>
            <a:off x="1752600" y="1524000"/>
            <a:ext cx="19735800" cy="8857096"/>
          </a:xfrm>
          <a:prstGeom prst="rect">
            <a:avLst/>
          </a:prstGeom>
        </p:spPr>
      </p:pic>
      <p:grpSp>
        <p:nvGrpSpPr>
          <p:cNvPr id="4" name="Group 3">
            <a:extLst>
              <a:ext uri="{FF2B5EF4-FFF2-40B4-BE49-F238E27FC236}">
                <a16:creationId xmlns:a16="http://schemas.microsoft.com/office/drawing/2014/main" id="{051274F6-C6ED-4B22-8A47-35DC6C901D54}"/>
              </a:ext>
            </a:extLst>
          </p:cNvPr>
          <p:cNvGrpSpPr/>
          <p:nvPr/>
        </p:nvGrpSpPr>
        <p:grpSpPr>
          <a:xfrm>
            <a:off x="762000" y="10515598"/>
            <a:ext cx="22555200" cy="1631684"/>
            <a:chOff x="2743200" y="10439400"/>
            <a:chExt cx="17678400" cy="2014773"/>
          </a:xfrm>
        </p:grpSpPr>
        <p:sp>
          <p:nvSpPr>
            <p:cNvPr id="5" name="Rectangle: Beveled 4">
              <a:extLst>
                <a:ext uri="{FF2B5EF4-FFF2-40B4-BE49-F238E27FC236}">
                  <a16:creationId xmlns:a16="http://schemas.microsoft.com/office/drawing/2014/main" id="{AF47C2B8-8ABE-4AB2-ADA3-D0F37C4461E8}"/>
                </a:ext>
              </a:extLst>
            </p:cNvPr>
            <p:cNvSpPr/>
            <p:nvPr/>
          </p:nvSpPr>
          <p:spPr bwMode="auto">
            <a:xfrm>
              <a:off x="2743200" y="10439400"/>
              <a:ext cx="17678400" cy="1600200"/>
            </a:xfrm>
            <a:prstGeom prst="bevel">
              <a:avLst/>
            </a:pr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a:extLst>
                <a:ext uri="{FF2B5EF4-FFF2-40B4-BE49-F238E27FC236}">
                  <a16:creationId xmlns:a16="http://schemas.microsoft.com/office/drawing/2014/main" id="{61F8A9ED-2EF0-41D2-95BB-A782D8C9D5C9}"/>
                </a:ext>
              </a:extLst>
            </p:cNvPr>
            <p:cNvSpPr txBox="1"/>
            <p:nvPr/>
          </p:nvSpPr>
          <p:spPr>
            <a:xfrm>
              <a:off x="2895600" y="10668000"/>
              <a:ext cx="17373600" cy="1786173"/>
            </a:xfrm>
            <a:prstGeom prst="rect">
              <a:avLst/>
            </a:prstGeom>
            <a:noFill/>
          </p:spPr>
          <p:txBody>
            <a:bodyPr wrap="square" rtlCol="0">
              <a:spAutoFit/>
            </a:bodyPr>
            <a:lstStyle/>
            <a:p>
              <a:pPr algn="ctr"/>
              <a:r>
                <a:rPr lang="en-US" sz="4400" b="1" dirty="0"/>
                <a:t>Great fit when data protection and access control are only required for a few critical data fields</a:t>
              </a:r>
            </a:p>
            <a:p>
              <a:pPr algn="ctr"/>
              <a:endParaRPr lang="en-US" sz="4400" b="1" dirty="0"/>
            </a:p>
          </p:txBody>
        </p:sp>
      </p:grpSp>
    </p:spTree>
    <p:extLst>
      <p:ext uri="{BB962C8B-B14F-4D97-AF65-F5344CB8AC3E}">
        <p14:creationId xmlns:p14="http://schemas.microsoft.com/office/powerpoint/2010/main" val="26342969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2628D21-E5EA-466C-96DF-0304AD116CE9}"/>
              </a:ext>
            </a:extLst>
          </p:cNvPr>
          <p:cNvSpPr>
            <a:spLocks noGrp="1" noChangeArrowheads="1"/>
          </p:cNvSpPr>
          <p:nvPr>
            <p:ph type="title"/>
          </p:nvPr>
        </p:nvSpPr>
        <p:spPr/>
        <p:txBody>
          <a:bodyPr/>
          <a:lstStyle/>
          <a:p>
            <a:pPr eaLnBrk="1" hangingPunct="1"/>
            <a:r>
              <a:rPr lang="en-US" altLang="en-US" dirty="0"/>
              <a:t>RBAC / ABAC Fine-Grained Data Access Control</a:t>
            </a:r>
          </a:p>
        </p:txBody>
      </p:sp>
      <p:pic>
        <p:nvPicPr>
          <p:cNvPr id="2" name="Picture 1">
            <a:extLst>
              <a:ext uri="{FF2B5EF4-FFF2-40B4-BE49-F238E27FC236}">
                <a16:creationId xmlns:a16="http://schemas.microsoft.com/office/drawing/2014/main" id="{6BCC8BEC-883F-4ACD-B286-FED71C1A4BAD}"/>
              </a:ext>
            </a:extLst>
          </p:cNvPr>
          <p:cNvPicPr>
            <a:picLocks noChangeAspect="1"/>
          </p:cNvPicPr>
          <p:nvPr/>
        </p:nvPicPr>
        <p:blipFill>
          <a:blip r:embed="rId2"/>
          <a:stretch>
            <a:fillRect/>
          </a:stretch>
        </p:blipFill>
        <p:spPr>
          <a:xfrm>
            <a:off x="1578291" y="1447800"/>
            <a:ext cx="20672109" cy="9147870"/>
          </a:xfrm>
          <a:prstGeom prst="rect">
            <a:avLst/>
          </a:prstGeom>
        </p:spPr>
      </p:pic>
      <p:grpSp>
        <p:nvGrpSpPr>
          <p:cNvPr id="9" name="Group 8">
            <a:extLst>
              <a:ext uri="{FF2B5EF4-FFF2-40B4-BE49-F238E27FC236}">
                <a16:creationId xmlns:a16="http://schemas.microsoft.com/office/drawing/2014/main" id="{4BB6E86D-3138-44C1-B2E4-8B0E36107B91}"/>
              </a:ext>
            </a:extLst>
          </p:cNvPr>
          <p:cNvGrpSpPr/>
          <p:nvPr/>
        </p:nvGrpSpPr>
        <p:grpSpPr>
          <a:xfrm>
            <a:off x="609600" y="10788915"/>
            <a:ext cx="23134636" cy="1631685"/>
            <a:chOff x="2743200" y="10439400"/>
            <a:chExt cx="17678400" cy="2014774"/>
          </a:xfrm>
        </p:grpSpPr>
        <p:sp>
          <p:nvSpPr>
            <p:cNvPr id="10" name="Rectangle: Beveled 9">
              <a:extLst>
                <a:ext uri="{FF2B5EF4-FFF2-40B4-BE49-F238E27FC236}">
                  <a16:creationId xmlns:a16="http://schemas.microsoft.com/office/drawing/2014/main" id="{AB99FEB0-C3DD-483C-9FD5-12DDEBBA8C0D}"/>
                </a:ext>
              </a:extLst>
            </p:cNvPr>
            <p:cNvSpPr/>
            <p:nvPr/>
          </p:nvSpPr>
          <p:spPr bwMode="auto">
            <a:xfrm>
              <a:off x="2743200" y="10439400"/>
              <a:ext cx="17678400" cy="1600200"/>
            </a:xfrm>
            <a:prstGeom prst="bevel">
              <a:avLst/>
            </a:pr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TextBox 10">
              <a:extLst>
                <a:ext uri="{FF2B5EF4-FFF2-40B4-BE49-F238E27FC236}">
                  <a16:creationId xmlns:a16="http://schemas.microsoft.com/office/drawing/2014/main" id="{196BCF05-F4E5-4B0F-8A38-26F7E60E6110}"/>
                </a:ext>
              </a:extLst>
            </p:cNvPr>
            <p:cNvSpPr txBox="1"/>
            <p:nvPr/>
          </p:nvSpPr>
          <p:spPr>
            <a:xfrm>
              <a:off x="2895600" y="10668001"/>
              <a:ext cx="17373600" cy="1786173"/>
            </a:xfrm>
            <a:prstGeom prst="rect">
              <a:avLst/>
            </a:prstGeom>
            <a:noFill/>
          </p:spPr>
          <p:txBody>
            <a:bodyPr wrap="square" rtlCol="0">
              <a:spAutoFit/>
            </a:bodyPr>
            <a:lstStyle/>
            <a:p>
              <a:pPr algn="just"/>
              <a:r>
                <a:rPr lang="en-US" sz="4400" b="1" dirty="0"/>
                <a:t>Protection / Access Control can be combined gaining the benefits of both, eliminating many costs</a:t>
              </a:r>
            </a:p>
          </p:txBody>
        </p:sp>
      </p:grpSp>
    </p:spTree>
    <p:extLst>
      <p:ext uri="{BB962C8B-B14F-4D97-AF65-F5344CB8AC3E}">
        <p14:creationId xmlns:p14="http://schemas.microsoft.com/office/powerpoint/2010/main" val="3904878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5A53-4E20-4598-9BB6-6B6A242BD2B5}"/>
              </a:ext>
            </a:extLst>
          </p:cNvPr>
          <p:cNvSpPr>
            <a:spLocks noGrp="1"/>
          </p:cNvSpPr>
          <p:nvPr>
            <p:ph type="title"/>
          </p:nvPr>
        </p:nvSpPr>
        <p:spPr/>
        <p:txBody>
          <a:bodyPr/>
          <a:lstStyle/>
          <a:p>
            <a:r>
              <a:rPr lang="en-US" dirty="0"/>
              <a:t>ABAC versus RBAC</a:t>
            </a:r>
          </a:p>
        </p:txBody>
      </p:sp>
      <p:pic>
        <p:nvPicPr>
          <p:cNvPr id="4" name="Picture 3">
            <a:extLst>
              <a:ext uri="{FF2B5EF4-FFF2-40B4-BE49-F238E27FC236}">
                <a16:creationId xmlns:a16="http://schemas.microsoft.com/office/drawing/2014/main" id="{7404020C-FCBE-4BF7-8CDF-7C6AE8B51939}"/>
              </a:ext>
            </a:extLst>
          </p:cNvPr>
          <p:cNvPicPr>
            <a:picLocks noChangeAspect="1"/>
          </p:cNvPicPr>
          <p:nvPr/>
        </p:nvPicPr>
        <p:blipFill>
          <a:blip r:embed="rId2"/>
          <a:stretch>
            <a:fillRect/>
          </a:stretch>
        </p:blipFill>
        <p:spPr>
          <a:xfrm>
            <a:off x="7013292" y="1615057"/>
            <a:ext cx="10284108" cy="10424543"/>
          </a:xfrm>
          <a:prstGeom prst="rect">
            <a:avLst/>
          </a:prstGeom>
        </p:spPr>
      </p:pic>
      <p:sp>
        <p:nvSpPr>
          <p:cNvPr id="3" name="TextBox 2">
            <a:extLst>
              <a:ext uri="{FF2B5EF4-FFF2-40B4-BE49-F238E27FC236}">
                <a16:creationId xmlns:a16="http://schemas.microsoft.com/office/drawing/2014/main" id="{5CD31B6F-B711-4430-892F-F43FBB773D4B}"/>
              </a:ext>
            </a:extLst>
          </p:cNvPr>
          <p:cNvSpPr txBox="1"/>
          <p:nvPr/>
        </p:nvSpPr>
        <p:spPr>
          <a:xfrm>
            <a:off x="3429000" y="12420600"/>
            <a:ext cx="17602200" cy="1200329"/>
          </a:xfrm>
          <a:prstGeom prst="rect">
            <a:avLst/>
          </a:prstGeom>
          <a:noFill/>
        </p:spPr>
        <p:txBody>
          <a:bodyPr wrap="square" rtlCol="0">
            <a:spAutoFit/>
          </a:bodyPr>
          <a:lstStyle/>
          <a:p>
            <a:r>
              <a:rPr lang="en-US" sz="7200" b="1" dirty="0"/>
              <a:t>LinkedIn Article: 5 Reasons Why RBAC IS Dead</a:t>
            </a:r>
          </a:p>
        </p:txBody>
      </p:sp>
    </p:spTree>
    <p:extLst>
      <p:ext uri="{BB962C8B-B14F-4D97-AF65-F5344CB8AC3E}">
        <p14:creationId xmlns:p14="http://schemas.microsoft.com/office/powerpoint/2010/main" val="1677682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2628D21-E5EA-466C-96DF-0304AD116CE9}"/>
              </a:ext>
            </a:extLst>
          </p:cNvPr>
          <p:cNvSpPr>
            <a:spLocks noGrp="1" noChangeArrowheads="1"/>
          </p:cNvSpPr>
          <p:nvPr>
            <p:ph type="title"/>
          </p:nvPr>
        </p:nvSpPr>
        <p:spPr/>
        <p:txBody>
          <a:bodyPr/>
          <a:lstStyle/>
          <a:p>
            <a:pPr eaLnBrk="1" hangingPunct="1"/>
            <a:r>
              <a:rPr lang="en-US" altLang="en-US" dirty="0"/>
              <a:t>De-Identification - Pseudonymization</a:t>
            </a:r>
          </a:p>
        </p:txBody>
      </p:sp>
      <p:pic>
        <p:nvPicPr>
          <p:cNvPr id="6" name="Picture 5">
            <a:extLst>
              <a:ext uri="{FF2B5EF4-FFF2-40B4-BE49-F238E27FC236}">
                <a16:creationId xmlns:a16="http://schemas.microsoft.com/office/drawing/2014/main" id="{31ED663B-4F4B-4776-AE7A-C2002D8F2A0C}"/>
              </a:ext>
            </a:extLst>
          </p:cNvPr>
          <p:cNvPicPr>
            <a:picLocks noChangeAspect="1"/>
          </p:cNvPicPr>
          <p:nvPr/>
        </p:nvPicPr>
        <p:blipFill>
          <a:blip r:embed="rId2"/>
          <a:stretch>
            <a:fillRect/>
          </a:stretch>
        </p:blipFill>
        <p:spPr>
          <a:xfrm>
            <a:off x="484980" y="2743200"/>
            <a:ext cx="23414040" cy="7467600"/>
          </a:xfrm>
          <a:prstGeom prst="rect">
            <a:avLst/>
          </a:prstGeom>
        </p:spPr>
      </p:pic>
      <p:pic>
        <p:nvPicPr>
          <p:cNvPr id="7" name="Picture 6">
            <a:extLst>
              <a:ext uri="{FF2B5EF4-FFF2-40B4-BE49-F238E27FC236}">
                <a16:creationId xmlns:a16="http://schemas.microsoft.com/office/drawing/2014/main" id="{A37CC833-18AB-49C1-9425-247AA8D4E734}"/>
              </a:ext>
            </a:extLst>
          </p:cNvPr>
          <p:cNvPicPr>
            <a:picLocks noChangeAspect="1"/>
          </p:cNvPicPr>
          <p:nvPr/>
        </p:nvPicPr>
        <p:blipFill>
          <a:blip r:embed="rId3"/>
          <a:stretch>
            <a:fillRect/>
          </a:stretch>
        </p:blipFill>
        <p:spPr>
          <a:xfrm>
            <a:off x="533400" y="2743200"/>
            <a:ext cx="23414040" cy="7467600"/>
          </a:xfrm>
          <a:prstGeom prst="rect">
            <a:avLst/>
          </a:prstGeom>
        </p:spPr>
      </p:pic>
      <p:grpSp>
        <p:nvGrpSpPr>
          <p:cNvPr id="11" name="Group 10">
            <a:extLst>
              <a:ext uri="{FF2B5EF4-FFF2-40B4-BE49-F238E27FC236}">
                <a16:creationId xmlns:a16="http://schemas.microsoft.com/office/drawing/2014/main" id="{DBD2A29C-19A4-40DE-801C-F7DA95EB9545}"/>
              </a:ext>
            </a:extLst>
          </p:cNvPr>
          <p:cNvGrpSpPr/>
          <p:nvPr/>
        </p:nvGrpSpPr>
        <p:grpSpPr>
          <a:xfrm>
            <a:off x="2438400" y="10363200"/>
            <a:ext cx="18821400" cy="1600200"/>
            <a:chOff x="1600200" y="10439400"/>
            <a:chExt cx="22250400" cy="1600200"/>
          </a:xfrm>
        </p:grpSpPr>
        <p:sp>
          <p:nvSpPr>
            <p:cNvPr id="12" name="Rectangle: Beveled 11">
              <a:extLst>
                <a:ext uri="{FF2B5EF4-FFF2-40B4-BE49-F238E27FC236}">
                  <a16:creationId xmlns:a16="http://schemas.microsoft.com/office/drawing/2014/main" id="{00FD5262-CFA4-4E34-90E0-FC0EBF9E2DEE}"/>
                </a:ext>
              </a:extLst>
            </p:cNvPr>
            <p:cNvSpPr/>
            <p:nvPr/>
          </p:nvSpPr>
          <p:spPr bwMode="auto">
            <a:xfrm>
              <a:off x="1600200" y="10439400"/>
              <a:ext cx="22250400" cy="1600200"/>
            </a:xfrm>
            <a:prstGeom prst="bevel">
              <a:avLst/>
            </a:pr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TextBox 12">
              <a:extLst>
                <a:ext uri="{FF2B5EF4-FFF2-40B4-BE49-F238E27FC236}">
                  <a16:creationId xmlns:a16="http://schemas.microsoft.com/office/drawing/2014/main" id="{129F84C8-0CEB-4B2A-8628-F34CD65F9FB2}"/>
                </a:ext>
              </a:extLst>
            </p:cNvPr>
            <p:cNvSpPr txBox="1"/>
            <p:nvPr/>
          </p:nvSpPr>
          <p:spPr>
            <a:xfrm>
              <a:off x="1828800" y="10751403"/>
              <a:ext cx="21793200" cy="861774"/>
            </a:xfrm>
            <a:prstGeom prst="rect">
              <a:avLst/>
            </a:prstGeom>
            <a:noFill/>
          </p:spPr>
          <p:txBody>
            <a:bodyPr wrap="square" rtlCol="0">
              <a:spAutoFit/>
            </a:bodyPr>
            <a:lstStyle/>
            <a:p>
              <a:pPr algn="ctr"/>
              <a:r>
                <a:rPr lang="en-US" sz="5000" b="1" dirty="0"/>
                <a:t>“Anonymous” data set if not combined / joined with any other data</a:t>
              </a:r>
            </a:p>
          </p:txBody>
        </p:sp>
      </p:grpSp>
    </p:spTree>
    <p:extLst>
      <p:ext uri="{BB962C8B-B14F-4D97-AF65-F5344CB8AC3E}">
        <p14:creationId xmlns:p14="http://schemas.microsoft.com/office/powerpoint/2010/main" val="22588296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3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2628D21-E5EA-466C-96DF-0304AD116CE9}"/>
              </a:ext>
            </a:extLst>
          </p:cNvPr>
          <p:cNvSpPr>
            <a:spLocks noGrp="1" noChangeArrowheads="1"/>
          </p:cNvSpPr>
          <p:nvPr>
            <p:ph type="title"/>
          </p:nvPr>
        </p:nvSpPr>
        <p:spPr/>
        <p:txBody>
          <a:bodyPr/>
          <a:lstStyle/>
          <a:p>
            <a:pPr eaLnBrk="1" hangingPunct="1"/>
            <a:r>
              <a:rPr lang="en-US" altLang="en-US" dirty="0"/>
              <a:t>De-Identification - Anonymization</a:t>
            </a:r>
          </a:p>
        </p:txBody>
      </p:sp>
      <p:pic>
        <p:nvPicPr>
          <p:cNvPr id="4" name="Picture 3">
            <a:extLst>
              <a:ext uri="{FF2B5EF4-FFF2-40B4-BE49-F238E27FC236}">
                <a16:creationId xmlns:a16="http://schemas.microsoft.com/office/drawing/2014/main" id="{31840585-77BD-4F44-A1EA-E7F22DAE097B}"/>
              </a:ext>
            </a:extLst>
          </p:cNvPr>
          <p:cNvPicPr>
            <a:picLocks noChangeAspect="1"/>
          </p:cNvPicPr>
          <p:nvPr/>
        </p:nvPicPr>
        <p:blipFill>
          <a:blip r:embed="rId2"/>
          <a:stretch>
            <a:fillRect/>
          </a:stretch>
        </p:blipFill>
        <p:spPr>
          <a:xfrm>
            <a:off x="533400" y="2743200"/>
            <a:ext cx="23281482" cy="7425322"/>
          </a:xfrm>
          <a:prstGeom prst="rect">
            <a:avLst/>
          </a:prstGeom>
        </p:spPr>
      </p:pic>
      <p:pic>
        <p:nvPicPr>
          <p:cNvPr id="5" name="Picture 4">
            <a:extLst>
              <a:ext uri="{FF2B5EF4-FFF2-40B4-BE49-F238E27FC236}">
                <a16:creationId xmlns:a16="http://schemas.microsoft.com/office/drawing/2014/main" id="{9D687F89-4A40-47E9-94D0-AF27FE943B22}"/>
              </a:ext>
            </a:extLst>
          </p:cNvPr>
          <p:cNvPicPr>
            <a:picLocks noChangeAspect="1"/>
          </p:cNvPicPr>
          <p:nvPr/>
        </p:nvPicPr>
        <p:blipFill>
          <a:blip r:embed="rId3"/>
          <a:stretch>
            <a:fillRect/>
          </a:stretch>
        </p:blipFill>
        <p:spPr>
          <a:xfrm>
            <a:off x="533400" y="2785478"/>
            <a:ext cx="23281482" cy="7425322"/>
          </a:xfrm>
          <a:prstGeom prst="rect">
            <a:avLst/>
          </a:prstGeom>
        </p:spPr>
      </p:pic>
      <p:grpSp>
        <p:nvGrpSpPr>
          <p:cNvPr id="6" name="Group 5">
            <a:extLst>
              <a:ext uri="{FF2B5EF4-FFF2-40B4-BE49-F238E27FC236}">
                <a16:creationId xmlns:a16="http://schemas.microsoft.com/office/drawing/2014/main" id="{E22EEF46-AD2A-4819-96D2-43F23EA79CE3}"/>
              </a:ext>
            </a:extLst>
          </p:cNvPr>
          <p:cNvGrpSpPr/>
          <p:nvPr/>
        </p:nvGrpSpPr>
        <p:grpSpPr>
          <a:xfrm>
            <a:off x="1066800" y="10363200"/>
            <a:ext cx="22250400" cy="1600200"/>
            <a:chOff x="1600200" y="10439400"/>
            <a:chExt cx="22250400" cy="1600200"/>
          </a:xfrm>
        </p:grpSpPr>
        <p:sp>
          <p:nvSpPr>
            <p:cNvPr id="8" name="Rectangle: Beveled 7">
              <a:extLst>
                <a:ext uri="{FF2B5EF4-FFF2-40B4-BE49-F238E27FC236}">
                  <a16:creationId xmlns:a16="http://schemas.microsoft.com/office/drawing/2014/main" id="{1AC7C149-196D-40BA-83D7-5709E44B9F8B}"/>
                </a:ext>
              </a:extLst>
            </p:cNvPr>
            <p:cNvSpPr/>
            <p:nvPr/>
          </p:nvSpPr>
          <p:spPr bwMode="auto">
            <a:xfrm>
              <a:off x="1600200" y="10439400"/>
              <a:ext cx="22250400" cy="1600200"/>
            </a:xfrm>
            <a:prstGeom prst="bevel">
              <a:avLst/>
            </a:pr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a:extLst>
                <a:ext uri="{FF2B5EF4-FFF2-40B4-BE49-F238E27FC236}">
                  <a16:creationId xmlns:a16="http://schemas.microsoft.com/office/drawing/2014/main" id="{FEBB79EB-5DE2-4AD2-87E4-18F41B862425}"/>
                </a:ext>
              </a:extLst>
            </p:cNvPr>
            <p:cNvSpPr txBox="1"/>
            <p:nvPr/>
          </p:nvSpPr>
          <p:spPr>
            <a:xfrm>
              <a:off x="1828800" y="10751403"/>
              <a:ext cx="21793200" cy="861774"/>
            </a:xfrm>
            <a:prstGeom prst="rect">
              <a:avLst/>
            </a:prstGeom>
            <a:noFill/>
          </p:spPr>
          <p:txBody>
            <a:bodyPr wrap="square" rtlCol="0">
              <a:spAutoFit/>
            </a:bodyPr>
            <a:lstStyle/>
            <a:p>
              <a:pPr algn="ctr"/>
              <a:r>
                <a:rPr lang="en-US" sz="5000" b="1" dirty="0"/>
                <a:t>Anonymized data no longer deemed PII or PHI under GDPR, HIPAA, COPPA</a:t>
              </a:r>
            </a:p>
          </p:txBody>
        </p:sp>
      </p:grpSp>
    </p:spTree>
    <p:extLst>
      <p:ext uri="{BB962C8B-B14F-4D97-AF65-F5344CB8AC3E}">
        <p14:creationId xmlns:p14="http://schemas.microsoft.com/office/powerpoint/2010/main" val="32776898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12C6-C45E-44F0-804B-047F8ED0F164}"/>
              </a:ext>
            </a:extLst>
          </p:cNvPr>
          <p:cNvSpPr>
            <a:spLocks noGrp="1"/>
          </p:cNvSpPr>
          <p:nvPr>
            <p:ph type="title"/>
          </p:nvPr>
        </p:nvSpPr>
        <p:spPr/>
        <p:txBody>
          <a:bodyPr/>
          <a:lstStyle/>
          <a:p>
            <a:r>
              <a:rPr lang="en-US" dirty="0"/>
              <a:t>De-Identification Score</a:t>
            </a:r>
          </a:p>
        </p:txBody>
      </p:sp>
      <p:sp>
        <p:nvSpPr>
          <p:cNvPr id="3" name="Content Placeholder 2">
            <a:extLst>
              <a:ext uri="{FF2B5EF4-FFF2-40B4-BE49-F238E27FC236}">
                <a16:creationId xmlns:a16="http://schemas.microsoft.com/office/drawing/2014/main" id="{A29D7ABA-3BA9-45B2-BF58-FE4BDE4EAA72}"/>
              </a:ext>
            </a:extLst>
          </p:cNvPr>
          <p:cNvSpPr>
            <a:spLocks noGrp="1"/>
          </p:cNvSpPr>
          <p:nvPr>
            <p:ph idx="1"/>
          </p:nvPr>
        </p:nvSpPr>
        <p:spPr>
          <a:xfrm>
            <a:off x="617538" y="1981200"/>
            <a:ext cx="23134637" cy="10363200"/>
          </a:xfrm>
        </p:spPr>
        <p:txBody>
          <a:bodyPr/>
          <a:lstStyle/>
          <a:p>
            <a:r>
              <a:rPr lang="en-US" dirty="0"/>
              <a:t>Analysis/Scoring must use defensible, accepted method or process (Expert Determination)</a:t>
            </a:r>
          </a:p>
          <a:p>
            <a:r>
              <a:rPr lang="en-US" dirty="0"/>
              <a:t>Software tools available that provide consistent scoring of a given data table or data set</a:t>
            </a:r>
          </a:p>
          <a:p>
            <a:endParaRPr lang="en-US" dirty="0"/>
          </a:p>
          <a:p>
            <a:pPr marL="0" lvl="0" indent="0">
              <a:buNone/>
            </a:pPr>
            <a:r>
              <a:rPr lang="en-US" b="1" dirty="0"/>
              <a:t>Replicability</a:t>
            </a:r>
            <a:r>
              <a:rPr lang="en-US" dirty="0"/>
              <a:t>				   	</a:t>
            </a:r>
            <a:r>
              <a:rPr lang="en-US" sz="3600" dirty="0"/>
              <a:t>Consistently occur in relation to an individual  </a:t>
            </a:r>
          </a:p>
          <a:p>
            <a:pPr marL="0" lvl="0" indent="0">
              <a:buNone/>
            </a:pPr>
            <a:r>
              <a:rPr lang="en-US" sz="3600" dirty="0"/>
              <a:t>								(Blood Glucose level  vs  DOB)</a:t>
            </a:r>
            <a:endParaRPr lang="en-US" b="1" dirty="0"/>
          </a:p>
          <a:p>
            <a:pPr marL="0" lvl="0" indent="0">
              <a:buNone/>
            </a:pPr>
            <a:r>
              <a:rPr lang="en-US" b="1" dirty="0"/>
              <a:t>Data Source Availability</a:t>
            </a:r>
            <a:r>
              <a:rPr lang="en-US" dirty="0"/>
              <a:t>	   	</a:t>
            </a:r>
            <a:r>
              <a:rPr lang="en-US" sz="3600" dirty="0"/>
              <a:t>How prevalent is the data in other locations / sources </a:t>
            </a:r>
          </a:p>
          <a:p>
            <a:pPr marL="0" lvl="0" indent="0">
              <a:buNone/>
            </a:pPr>
            <a:r>
              <a:rPr lang="en-US" sz="3600" dirty="0"/>
              <a:t>								(Lab results  vs  Name, Address)</a:t>
            </a:r>
            <a:endParaRPr lang="en-US" b="1" dirty="0"/>
          </a:p>
          <a:p>
            <a:pPr marL="0" lvl="0" indent="0">
              <a:buNone/>
            </a:pPr>
            <a:r>
              <a:rPr lang="en-US" b="1" dirty="0"/>
              <a:t>Distinguishability</a:t>
            </a:r>
            <a:r>
              <a:rPr lang="en-US" dirty="0"/>
              <a:t> 			</a:t>
            </a:r>
            <a:r>
              <a:rPr lang="en-US" sz="3600" dirty="0"/>
              <a:t>Extent the data can uniquely identify an individual </a:t>
            </a:r>
          </a:p>
          <a:p>
            <a:pPr marL="0" lvl="0" indent="0">
              <a:buNone/>
            </a:pPr>
            <a:r>
              <a:rPr lang="en-US" sz="3600" dirty="0"/>
              <a:t>								(Age/Gender/3 Digit Zip – 0.04%   vs   DOB/Gender/5 Digit Zip – 50%)</a:t>
            </a:r>
            <a:endParaRPr lang="en-US" b="1" dirty="0"/>
          </a:p>
          <a:p>
            <a:pPr marL="0" lvl="0" indent="0">
              <a:buNone/>
            </a:pPr>
            <a:r>
              <a:rPr lang="en-US" b="1" dirty="0"/>
              <a:t>Assess Risk</a:t>
            </a:r>
            <a:r>
              <a:rPr lang="en-US" dirty="0"/>
              <a:t>					</a:t>
            </a:r>
            <a:r>
              <a:rPr lang="en-US" sz="3600" dirty="0"/>
              <a:t>Combined Risk of Identification based on the above 3 characteristics  </a:t>
            </a:r>
          </a:p>
          <a:p>
            <a:pPr marL="0" lvl="0" indent="0">
              <a:buNone/>
            </a:pPr>
            <a:r>
              <a:rPr lang="en-US" sz="3600" dirty="0"/>
              <a:t>								(Low   vs   High)</a:t>
            </a:r>
            <a:endParaRPr lang="en-US" dirty="0"/>
          </a:p>
          <a:p>
            <a:pPr marL="0" indent="0">
              <a:buNone/>
            </a:pPr>
            <a:endParaRPr lang="en-US" dirty="0"/>
          </a:p>
        </p:txBody>
      </p:sp>
    </p:spTree>
    <p:extLst>
      <p:ext uri="{BB962C8B-B14F-4D97-AF65-F5344CB8AC3E}">
        <p14:creationId xmlns:p14="http://schemas.microsoft.com/office/powerpoint/2010/main" val="254777463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2628D21-E5EA-466C-96DF-0304AD116CE9}"/>
              </a:ext>
            </a:extLst>
          </p:cNvPr>
          <p:cNvSpPr>
            <a:spLocks noGrp="1" noChangeArrowheads="1"/>
          </p:cNvSpPr>
          <p:nvPr>
            <p:ph type="title"/>
          </p:nvPr>
        </p:nvSpPr>
        <p:spPr/>
        <p:txBody>
          <a:bodyPr/>
          <a:lstStyle/>
          <a:p>
            <a:pPr eaLnBrk="1" hangingPunct="1"/>
            <a:r>
              <a:rPr lang="en-US" altLang="en-US" dirty="0"/>
              <a:t>Internationally Accepted Privacy Principles</a:t>
            </a:r>
          </a:p>
        </p:txBody>
      </p:sp>
      <p:sp>
        <p:nvSpPr>
          <p:cNvPr id="7170" name="Rectangle 2">
            <a:extLst>
              <a:ext uri="{FF2B5EF4-FFF2-40B4-BE49-F238E27FC236}">
                <a16:creationId xmlns:a16="http://schemas.microsoft.com/office/drawing/2014/main" id="{D8A9CD47-2E49-4054-AF26-E0A21FB84B64}"/>
              </a:ext>
            </a:extLst>
          </p:cNvPr>
          <p:cNvSpPr>
            <a:spLocks noGrp="1" noChangeArrowheads="1"/>
          </p:cNvSpPr>
          <p:nvPr>
            <p:ph type="body" idx="1"/>
          </p:nvPr>
        </p:nvSpPr>
        <p:spPr>
          <a:xfrm>
            <a:off x="617538" y="1828800"/>
            <a:ext cx="23134637" cy="10363200"/>
          </a:xfrm>
        </p:spPr>
        <p:txBody>
          <a:bodyPr/>
          <a:lstStyle/>
          <a:p>
            <a:pPr eaLnBrk="1" hangingPunct="1"/>
            <a:r>
              <a:rPr lang="en-US" altLang="en-US" b="1" dirty="0"/>
              <a:t>Accountability</a:t>
            </a:r>
            <a:r>
              <a:rPr lang="en-US" altLang="en-US" dirty="0"/>
              <a:t> – organizations accountable for PII under their control</a:t>
            </a:r>
          </a:p>
          <a:p>
            <a:pPr eaLnBrk="1" hangingPunct="1"/>
            <a:r>
              <a:rPr lang="en-US" altLang="en-US" b="1" dirty="0"/>
              <a:t>Notice</a:t>
            </a:r>
            <a:r>
              <a:rPr lang="en-US" altLang="en-US" dirty="0"/>
              <a:t> – of data being collected, policies, changes  </a:t>
            </a:r>
          </a:p>
          <a:p>
            <a:pPr eaLnBrk="1" hangingPunct="1"/>
            <a:r>
              <a:rPr lang="en-US" altLang="en-US" b="1" dirty="0"/>
              <a:t>Consent </a:t>
            </a:r>
            <a:r>
              <a:rPr lang="en-US" altLang="en-US" dirty="0"/>
              <a:t>– Informed, to data collection (Opt-In), consequences of not consenting</a:t>
            </a:r>
          </a:p>
          <a:p>
            <a:pPr eaLnBrk="1" hangingPunct="1"/>
            <a:r>
              <a:rPr lang="en-US" altLang="en-US" b="1" dirty="0"/>
              <a:t>Collection Limitation</a:t>
            </a:r>
            <a:r>
              <a:rPr lang="en-US" altLang="en-US" dirty="0"/>
              <a:t> – only data required for intended purpose </a:t>
            </a:r>
          </a:p>
          <a:p>
            <a:pPr eaLnBrk="1" hangingPunct="1"/>
            <a:r>
              <a:rPr lang="en-US" altLang="en-US" b="1" dirty="0"/>
              <a:t>Use Limitation </a:t>
            </a:r>
            <a:r>
              <a:rPr lang="en-US" altLang="en-US" dirty="0"/>
              <a:t>– used only for intended purpose and retained only as long as required</a:t>
            </a:r>
          </a:p>
          <a:p>
            <a:pPr eaLnBrk="1" hangingPunct="1"/>
            <a:r>
              <a:rPr lang="en-US" altLang="en-US" b="1" dirty="0"/>
              <a:t>Disclosure</a:t>
            </a:r>
            <a:r>
              <a:rPr lang="en-US" altLang="en-US" dirty="0"/>
              <a:t> – only shared with external parties with permission or when legally required</a:t>
            </a:r>
          </a:p>
          <a:p>
            <a:pPr eaLnBrk="1" hangingPunct="1"/>
            <a:r>
              <a:rPr lang="en-US" altLang="en-US" b="1" dirty="0"/>
              <a:t>Access and Correction </a:t>
            </a:r>
            <a:r>
              <a:rPr lang="en-US" altLang="en-US" dirty="0"/>
              <a:t>– data subjects provided access to view and correct their PII </a:t>
            </a:r>
          </a:p>
          <a:p>
            <a:pPr eaLnBrk="1" hangingPunct="1"/>
            <a:r>
              <a:rPr lang="en-US" altLang="en-US" b="1" dirty="0"/>
              <a:t>Security and Safeguards </a:t>
            </a:r>
            <a:r>
              <a:rPr lang="en-US" altLang="en-US" dirty="0"/>
              <a:t>– to protect against misuse, loss, unauthorized access</a:t>
            </a:r>
          </a:p>
          <a:p>
            <a:pPr eaLnBrk="1" hangingPunct="1"/>
            <a:r>
              <a:rPr lang="en-US" altLang="en-US" b="1" dirty="0"/>
              <a:t>Data Quality </a:t>
            </a:r>
            <a:r>
              <a:rPr lang="en-US" altLang="en-US" dirty="0"/>
              <a:t>– accurate, complete, current PII / PHI</a:t>
            </a:r>
          </a:p>
          <a:p>
            <a:pPr eaLnBrk="1" hangingPunct="1"/>
            <a:r>
              <a:rPr lang="en-US" altLang="en-US" b="1" dirty="0"/>
              <a:t>Enforcement</a:t>
            </a:r>
            <a:r>
              <a:rPr lang="en-US" altLang="en-US" dirty="0"/>
              <a:t> – ensure compliance with policy, complaint processing</a:t>
            </a:r>
          </a:p>
          <a:p>
            <a:pPr eaLnBrk="1" hangingPunct="1"/>
            <a:r>
              <a:rPr lang="en-US" altLang="en-US" b="1" dirty="0"/>
              <a:t>Openness</a:t>
            </a:r>
            <a:r>
              <a:rPr lang="en-US" altLang="en-US" dirty="0"/>
              <a:t> – published privacy policy </a:t>
            </a:r>
          </a:p>
        </p:txBody>
      </p:sp>
      <p:sp>
        <p:nvSpPr>
          <p:cNvPr id="2" name="TextBox 1">
            <a:extLst>
              <a:ext uri="{FF2B5EF4-FFF2-40B4-BE49-F238E27FC236}">
                <a16:creationId xmlns:a16="http://schemas.microsoft.com/office/drawing/2014/main" id="{6CAF44D7-CC90-47D6-BDE3-A4AFD78C6D88}"/>
              </a:ext>
            </a:extLst>
          </p:cNvPr>
          <p:cNvSpPr txBox="1"/>
          <p:nvPr/>
        </p:nvSpPr>
        <p:spPr>
          <a:xfrm>
            <a:off x="4038600" y="12496800"/>
            <a:ext cx="16535400" cy="923330"/>
          </a:xfrm>
          <a:prstGeom prst="rect">
            <a:avLst/>
          </a:prstGeom>
          <a:noFill/>
        </p:spPr>
        <p:txBody>
          <a:bodyPr wrap="square" rtlCol="0">
            <a:spAutoFit/>
          </a:bodyPr>
          <a:lstStyle/>
          <a:p>
            <a:r>
              <a:rPr lang="en-US" sz="5400" b="1" dirty="0"/>
              <a:t>See Reference Slides for more Detailed Descriptions</a:t>
            </a:r>
          </a:p>
        </p:txBody>
      </p:sp>
    </p:spTree>
    <p:extLst>
      <p:ext uri="{BB962C8B-B14F-4D97-AF65-F5344CB8AC3E}">
        <p14:creationId xmlns:p14="http://schemas.microsoft.com/office/powerpoint/2010/main" val="3256193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2628D21-E5EA-466C-96DF-0304AD116CE9}"/>
              </a:ext>
            </a:extLst>
          </p:cNvPr>
          <p:cNvSpPr>
            <a:spLocks noGrp="1" noChangeArrowheads="1"/>
          </p:cNvSpPr>
          <p:nvPr>
            <p:ph type="title"/>
          </p:nvPr>
        </p:nvSpPr>
        <p:spPr/>
        <p:txBody>
          <a:bodyPr/>
          <a:lstStyle/>
          <a:p>
            <a:pPr eaLnBrk="1" hangingPunct="1"/>
            <a:r>
              <a:rPr lang="en-US" altLang="en-US" dirty="0"/>
              <a:t>Data Privacy Checklist and Action Items</a:t>
            </a:r>
          </a:p>
        </p:txBody>
      </p:sp>
      <p:sp>
        <p:nvSpPr>
          <p:cNvPr id="7170" name="Rectangle 2">
            <a:extLst>
              <a:ext uri="{FF2B5EF4-FFF2-40B4-BE49-F238E27FC236}">
                <a16:creationId xmlns:a16="http://schemas.microsoft.com/office/drawing/2014/main" id="{D8A9CD47-2E49-4054-AF26-E0A21FB84B64}"/>
              </a:ext>
            </a:extLst>
          </p:cNvPr>
          <p:cNvSpPr>
            <a:spLocks noGrp="1" noChangeArrowheads="1"/>
          </p:cNvSpPr>
          <p:nvPr>
            <p:ph type="body" idx="1"/>
          </p:nvPr>
        </p:nvSpPr>
        <p:spPr>
          <a:xfrm>
            <a:off x="617538" y="1828800"/>
            <a:ext cx="23134637" cy="8107977"/>
          </a:xfrm>
        </p:spPr>
        <p:txBody>
          <a:bodyPr/>
          <a:lstStyle/>
          <a:p>
            <a:pPr eaLnBrk="1" hangingPunct="1"/>
            <a:r>
              <a:rPr lang="en-US" sz="5400" dirty="0"/>
              <a:t>Engage InfoSec, Privacy, Legal and Compliance Experts Early and Often</a:t>
            </a:r>
          </a:p>
          <a:p>
            <a:pPr eaLnBrk="1" hangingPunct="1"/>
            <a:r>
              <a:rPr lang="en-US" sz="5400" dirty="0"/>
              <a:t>Perform Privacy Impact Assessments (PIA)</a:t>
            </a:r>
          </a:p>
          <a:p>
            <a:pPr eaLnBrk="1" hangingPunct="1"/>
            <a:r>
              <a:rPr lang="en-US" sz="5400" dirty="0"/>
              <a:t>Capture, agree on and document all requirements up front</a:t>
            </a:r>
          </a:p>
          <a:p>
            <a:pPr eaLnBrk="1" hangingPunct="1"/>
            <a:r>
              <a:rPr lang="en-US" sz="5400" dirty="0"/>
              <a:t>Only keep data you need to reduce scope, liability and exposure footprint</a:t>
            </a:r>
          </a:p>
          <a:p>
            <a:pPr eaLnBrk="1" hangingPunct="1"/>
            <a:r>
              <a:rPr lang="en-US" sz="5400" dirty="0"/>
              <a:t>Classification of all sensitive data</a:t>
            </a:r>
          </a:p>
          <a:p>
            <a:pPr eaLnBrk="1" hangingPunct="1"/>
            <a:r>
              <a:rPr lang="en-US" sz="5400" dirty="0"/>
              <a:t>De-Identify, Anonymize or Pseudonymize where possible / applicable </a:t>
            </a:r>
          </a:p>
          <a:p>
            <a:pPr eaLnBrk="1" hangingPunct="1"/>
            <a:r>
              <a:rPr lang="en-US" sz="5400" dirty="0"/>
              <a:t>Adhere to Internationally Accepted Privacy Principles</a:t>
            </a:r>
          </a:p>
          <a:p>
            <a:pPr eaLnBrk="1" hangingPunct="1"/>
            <a:endParaRPr lang="en-US" sz="5400" dirty="0"/>
          </a:p>
          <a:p>
            <a:pPr eaLnBrk="1" hangingPunct="1"/>
            <a:endParaRPr lang="en-US" altLang="en-US" sz="5400" dirty="0"/>
          </a:p>
        </p:txBody>
      </p:sp>
      <p:grpSp>
        <p:nvGrpSpPr>
          <p:cNvPr id="4" name="Group 3">
            <a:extLst>
              <a:ext uri="{FF2B5EF4-FFF2-40B4-BE49-F238E27FC236}">
                <a16:creationId xmlns:a16="http://schemas.microsoft.com/office/drawing/2014/main" id="{74108569-E3F5-4ABC-99FD-F501F35B6546}"/>
              </a:ext>
            </a:extLst>
          </p:cNvPr>
          <p:cNvGrpSpPr/>
          <p:nvPr/>
        </p:nvGrpSpPr>
        <p:grpSpPr>
          <a:xfrm>
            <a:off x="1393825" y="10363200"/>
            <a:ext cx="21618575" cy="1600200"/>
            <a:chOff x="1600200" y="10439400"/>
            <a:chExt cx="22250400" cy="1600200"/>
          </a:xfrm>
        </p:grpSpPr>
        <p:sp>
          <p:nvSpPr>
            <p:cNvPr id="5" name="Rectangle: Beveled 4">
              <a:extLst>
                <a:ext uri="{FF2B5EF4-FFF2-40B4-BE49-F238E27FC236}">
                  <a16:creationId xmlns:a16="http://schemas.microsoft.com/office/drawing/2014/main" id="{9899FD27-1EB1-4EF9-9C35-72D40DBA41D0}"/>
                </a:ext>
              </a:extLst>
            </p:cNvPr>
            <p:cNvSpPr/>
            <p:nvPr/>
          </p:nvSpPr>
          <p:spPr bwMode="auto">
            <a:xfrm>
              <a:off x="1600200" y="10439400"/>
              <a:ext cx="22250400" cy="1600200"/>
            </a:xfrm>
            <a:prstGeom prst="bevel">
              <a:avLst/>
            </a:pr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a:extLst>
                <a:ext uri="{FF2B5EF4-FFF2-40B4-BE49-F238E27FC236}">
                  <a16:creationId xmlns:a16="http://schemas.microsoft.com/office/drawing/2014/main" id="{F80B8938-A9B9-4976-803F-1A5CF4BB36F5}"/>
                </a:ext>
              </a:extLst>
            </p:cNvPr>
            <p:cNvSpPr txBox="1"/>
            <p:nvPr/>
          </p:nvSpPr>
          <p:spPr>
            <a:xfrm>
              <a:off x="1828800" y="10751403"/>
              <a:ext cx="21793200" cy="861774"/>
            </a:xfrm>
            <a:prstGeom prst="rect">
              <a:avLst/>
            </a:prstGeom>
            <a:noFill/>
          </p:spPr>
          <p:txBody>
            <a:bodyPr wrap="square" rtlCol="0">
              <a:spAutoFit/>
            </a:bodyPr>
            <a:lstStyle/>
            <a:p>
              <a:pPr algn="ctr"/>
              <a:r>
                <a:rPr lang="en-US" sz="5000" b="1" dirty="0"/>
                <a:t>Build data security and privacy in from day one to reduce costs and lower risk </a:t>
              </a:r>
            </a:p>
          </p:txBody>
        </p:sp>
      </p:grpSp>
    </p:spTree>
    <p:extLst>
      <p:ext uri="{BB962C8B-B14F-4D97-AF65-F5344CB8AC3E}">
        <p14:creationId xmlns:p14="http://schemas.microsoft.com/office/powerpoint/2010/main" val="3959226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wipe(left)">
                                      <p:cBhvr>
                                        <p:cTn id="7" dur="1000"/>
                                        <p:tgtEl>
                                          <p:spTgt spid="7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0">
                                            <p:txEl>
                                              <p:pRg st="1" end="1"/>
                                            </p:txEl>
                                          </p:spTgt>
                                        </p:tgtEl>
                                        <p:attrNameLst>
                                          <p:attrName>style.visibility</p:attrName>
                                        </p:attrNameLst>
                                      </p:cBhvr>
                                      <p:to>
                                        <p:strVal val="visible"/>
                                      </p:to>
                                    </p:set>
                                    <p:animEffect transition="in" filter="wipe(left)">
                                      <p:cBhvr>
                                        <p:cTn id="12" dur="1000"/>
                                        <p:tgtEl>
                                          <p:spTgt spid="71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0">
                                            <p:txEl>
                                              <p:pRg st="2" end="2"/>
                                            </p:txEl>
                                          </p:spTgt>
                                        </p:tgtEl>
                                        <p:attrNameLst>
                                          <p:attrName>style.visibility</p:attrName>
                                        </p:attrNameLst>
                                      </p:cBhvr>
                                      <p:to>
                                        <p:strVal val="visible"/>
                                      </p:to>
                                    </p:set>
                                    <p:animEffect transition="in" filter="wipe(left)">
                                      <p:cBhvr>
                                        <p:cTn id="17" dur="1000"/>
                                        <p:tgtEl>
                                          <p:spTgt spid="71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0">
                                            <p:txEl>
                                              <p:pRg st="3" end="3"/>
                                            </p:txEl>
                                          </p:spTgt>
                                        </p:tgtEl>
                                        <p:attrNameLst>
                                          <p:attrName>style.visibility</p:attrName>
                                        </p:attrNameLst>
                                      </p:cBhvr>
                                      <p:to>
                                        <p:strVal val="visible"/>
                                      </p:to>
                                    </p:set>
                                    <p:animEffect transition="in" filter="wipe(left)">
                                      <p:cBhvr>
                                        <p:cTn id="22" dur="1000"/>
                                        <p:tgtEl>
                                          <p:spTgt spid="71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70">
                                            <p:txEl>
                                              <p:pRg st="4" end="4"/>
                                            </p:txEl>
                                          </p:spTgt>
                                        </p:tgtEl>
                                        <p:attrNameLst>
                                          <p:attrName>style.visibility</p:attrName>
                                        </p:attrNameLst>
                                      </p:cBhvr>
                                      <p:to>
                                        <p:strVal val="visible"/>
                                      </p:to>
                                    </p:set>
                                    <p:animEffect transition="in" filter="wipe(left)">
                                      <p:cBhvr>
                                        <p:cTn id="27" dur="1000"/>
                                        <p:tgtEl>
                                          <p:spTgt spid="717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170">
                                            <p:txEl>
                                              <p:pRg st="5" end="5"/>
                                            </p:txEl>
                                          </p:spTgt>
                                        </p:tgtEl>
                                        <p:attrNameLst>
                                          <p:attrName>style.visibility</p:attrName>
                                        </p:attrNameLst>
                                      </p:cBhvr>
                                      <p:to>
                                        <p:strVal val="visible"/>
                                      </p:to>
                                    </p:set>
                                    <p:animEffect transition="in" filter="wipe(left)">
                                      <p:cBhvr>
                                        <p:cTn id="32" dur="1000"/>
                                        <p:tgtEl>
                                          <p:spTgt spid="717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170">
                                            <p:txEl>
                                              <p:pRg st="6" end="6"/>
                                            </p:txEl>
                                          </p:spTgt>
                                        </p:tgtEl>
                                        <p:attrNameLst>
                                          <p:attrName>style.visibility</p:attrName>
                                        </p:attrNameLst>
                                      </p:cBhvr>
                                      <p:to>
                                        <p:strVal val="visible"/>
                                      </p:to>
                                    </p:set>
                                    <p:animEffect transition="in" filter="wipe(left)">
                                      <p:cBhvr>
                                        <p:cTn id="37" dur="1000"/>
                                        <p:tgtEl>
                                          <p:spTgt spid="717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2628D21-E5EA-466C-96DF-0304AD116CE9}"/>
              </a:ext>
            </a:extLst>
          </p:cNvPr>
          <p:cNvSpPr>
            <a:spLocks noGrp="1" noChangeArrowheads="1"/>
          </p:cNvSpPr>
          <p:nvPr>
            <p:ph type="title"/>
          </p:nvPr>
        </p:nvSpPr>
        <p:spPr/>
        <p:txBody>
          <a:bodyPr/>
          <a:lstStyle/>
          <a:p>
            <a:pPr eaLnBrk="1" hangingPunct="1"/>
            <a:r>
              <a:rPr lang="en-US" altLang="en-US" dirty="0"/>
              <a:t>Speaker Bio</a:t>
            </a:r>
          </a:p>
        </p:txBody>
      </p:sp>
      <p:sp>
        <p:nvSpPr>
          <p:cNvPr id="7170" name="Rectangle 2">
            <a:extLst>
              <a:ext uri="{FF2B5EF4-FFF2-40B4-BE49-F238E27FC236}">
                <a16:creationId xmlns:a16="http://schemas.microsoft.com/office/drawing/2014/main" id="{D8A9CD47-2E49-4054-AF26-E0A21FB84B64}"/>
              </a:ext>
            </a:extLst>
          </p:cNvPr>
          <p:cNvSpPr>
            <a:spLocks noGrp="1" noChangeArrowheads="1"/>
          </p:cNvSpPr>
          <p:nvPr>
            <p:ph type="body" idx="1"/>
          </p:nvPr>
        </p:nvSpPr>
        <p:spPr>
          <a:xfrm>
            <a:off x="7924800" y="1981200"/>
            <a:ext cx="15827375" cy="10363200"/>
          </a:xfrm>
        </p:spPr>
        <p:txBody>
          <a:bodyPr/>
          <a:lstStyle/>
          <a:p>
            <a:pPr eaLnBrk="1" hangingPunct="1"/>
            <a:r>
              <a:rPr lang="en-US" dirty="0"/>
              <a:t>Les has over twenty years’ experience in information security.  He has held the position of Chief Information Security Officer (CISO) for a credit card company and ILC bank, founded a computer training and IT outsourcing company in Europe, directed the security and network technology practice for Cambridge Technology Partners across Europe and helped several security technology firms develop their initial product strategy.  Les founded and managed Teradata’s Information Security, Data Privacy and Regulatory Compliance Center of Excellence, was Chief Security Strategist at Protegrity and Vice President of Security Strategy at BlueTalon.</a:t>
            </a:r>
          </a:p>
          <a:p>
            <a:pPr eaLnBrk="1" hangingPunct="1"/>
            <a:endParaRPr lang="en-US" altLang="en-US" dirty="0"/>
          </a:p>
        </p:txBody>
      </p:sp>
      <p:pic>
        <p:nvPicPr>
          <p:cNvPr id="7" name="Picture 6">
            <a:extLst>
              <a:ext uri="{FF2B5EF4-FFF2-40B4-BE49-F238E27FC236}">
                <a16:creationId xmlns:a16="http://schemas.microsoft.com/office/drawing/2014/main" id="{EFB6D5CA-4920-42A1-AC24-3C25D686E7A3}"/>
              </a:ext>
            </a:extLst>
          </p:cNvPr>
          <p:cNvPicPr>
            <a:picLocks noChangeAspect="1"/>
          </p:cNvPicPr>
          <p:nvPr/>
        </p:nvPicPr>
        <p:blipFill>
          <a:blip r:embed="rId2"/>
          <a:stretch>
            <a:fillRect/>
          </a:stretch>
        </p:blipFill>
        <p:spPr>
          <a:xfrm>
            <a:off x="1219200" y="1676400"/>
            <a:ext cx="5562600" cy="8343900"/>
          </a:xfrm>
          <a:prstGeom prst="rect">
            <a:avLst/>
          </a:prstGeom>
        </p:spPr>
      </p:pic>
      <p:sp>
        <p:nvSpPr>
          <p:cNvPr id="8" name="TextBox 7">
            <a:extLst>
              <a:ext uri="{FF2B5EF4-FFF2-40B4-BE49-F238E27FC236}">
                <a16:creationId xmlns:a16="http://schemas.microsoft.com/office/drawing/2014/main" id="{83B03FAF-1FA0-4174-A17A-6B4B60BF1DA7}"/>
              </a:ext>
            </a:extLst>
          </p:cNvPr>
          <p:cNvSpPr txBox="1"/>
          <p:nvPr/>
        </p:nvSpPr>
        <p:spPr>
          <a:xfrm>
            <a:off x="1219200" y="10668000"/>
            <a:ext cx="15011400" cy="830997"/>
          </a:xfrm>
          <a:prstGeom prst="rect">
            <a:avLst/>
          </a:prstGeom>
          <a:noFill/>
        </p:spPr>
        <p:txBody>
          <a:bodyPr wrap="square" rtlCol="0">
            <a:spAutoFit/>
          </a:bodyPr>
          <a:lstStyle/>
          <a:p>
            <a:r>
              <a:rPr lang="en-US" sz="4800" dirty="0">
                <a:solidFill>
                  <a:schemeClr val="bg1"/>
                </a:solidFill>
              </a:rPr>
              <a:t>Cell (617) 501-7144                </a:t>
            </a:r>
            <a:r>
              <a:rPr lang="en-US" sz="4800" dirty="0">
                <a:solidFill>
                  <a:schemeClr val="bg1"/>
                </a:solidFill>
                <a:hlinkClick r:id="rId3">
                  <a:extLst>
                    <a:ext uri="{A12FA001-AC4F-418D-AE19-62706E023703}">
                      <ahyp:hlinkClr xmlns:ahyp="http://schemas.microsoft.com/office/drawing/2018/hyperlinkcolor" val="tx"/>
                    </a:ext>
                  </a:extLst>
                </a:hlinkClick>
              </a:rPr>
              <a:t>Les.McMonagle@Gmail.com</a:t>
            </a:r>
            <a:endParaRPr lang="en-US" sz="4800" dirty="0">
              <a:solidFill>
                <a:schemeClr val="bg1"/>
              </a:solidFill>
            </a:endParaRPr>
          </a:p>
        </p:txBody>
      </p:sp>
    </p:spTree>
    <p:extLst>
      <p:ext uri="{BB962C8B-B14F-4D97-AF65-F5344CB8AC3E}">
        <p14:creationId xmlns:p14="http://schemas.microsoft.com/office/powerpoint/2010/main" val="293728513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83E5FB27-E3B9-4B57-95E5-AD6AE3D591D8}"/>
              </a:ext>
            </a:extLst>
          </p:cNvPr>
          <p:cNvSpPr>
            <a:spLocks noGrp="1" noChangeArrowheads="1"/>
          </p:cNvSpPr>
          <p:nvPr>
            <p:ph type="title"/>
          </p:nvPr>
        </p:nvSpPr>
        <p:spPr/>
        <p:txBody>
          <a:bodyPr/>
          <a:lstStyle/>
          <a:p>
            <a:pPr eaLnBrk="1" hangingPunct="1"/>
            <a:r>
              <a:rPr lang="en-US" altLang="en-US" dirty="0"/>
              <a:t>Q  &amp;  A</a:t>
            </a:r>
          </a:p>
        </p:txBody>
      </p:sp>
      <p:sp>
        <p:nvSpPr>
          <p:cNvPr id="6146" name="Rectangle 2">
            <a:extLst>
              <a:ext uri="{FF2B5EF4-FFF2-40B4-BE49-F238E27FC236}">
                <a16:creationId xmlns:a16="http://schemas.microsoft.com/office/drawing/2014/main" id="{ECB19EB3-C019-4D07-AA17-5FB8A66935DF}"/>
              </a:ext>
            </a:extLst>
          </p:cNvPr>
          <p:cNvSpPr>
            <a:spLocks noGrp="1" noChangeArrowheads="1"/>
          </p:cNvSpPr>
          <p:nvPr>
            <p:ph type="body" idx="1"/>
          </p:nvPr>
        </p:nvSpPr>
        <p:spPr/>
        <p:txBody>
          <a:bodyPr/>
          <a:lstStyle/>
          <a:p>
            <a:pPr marL="914400" indent="-914400" eaLnBrk="1" hangingPunct="1"/>
            <a:r>
              <a:rPr lang="en-US" altLang="en-US" dirty="0"/>
              <a:t>Reference Slides </a:t>
            </a:r>
          </a:p>
        </p:txBody>
      </p:sp>
    </p:spTree>
    <p:extLst>
      <p:ext uri="{BB962C8B-B14F-4D97-AF65-F5344CB8AC3E}">
        <p14:creationId xmlns:p14="http://schemas.microsoft.com/office/powerpoint/2010/main" val="40192226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71C97-4CEC-4401-9499-1EBF1B5ECB75}"/>
              </a:ext>
            </a:extLst>
          </p:cNvPr>
          <p:cNvSpPr>
            <a:spLocks noGrp="1"/>
          </p:cNvSpPr>
          <p:nvPr>
            <p:ph type="title"/>
          </p:nvPr>
        </p:nvSpPr>
        <p:spPr/>
        <p:txBody>
          <a:bodyPr/>
          <a:lstStyle/>
          <a:p>
            <a:r>
              <a:rPr lang="en-US" dirty="0"/>
              <a:t>Sample Data Privacy Regulations (over 80 countries globally)</a:t>
            </a:r>
          </a:p>
        </p:txBody>
      </p:sp>
      <p:sp>
        <p:nvSpPr>
          <p:cNvPr id="3" name="Content Placeholder 2">
            <a:extLst>
              <a:ext uri="{FF2B5EF4-FFF2-40B4-BE49-F238E27FC236}">
                <a16:creationId xmlns:a16="http://schemas.microsoft.com/office/drawing/2014/main" id="{A934E6F9-58A0-4878-88AC-CD378BECE1FB}"/>
              </a:ext>
            </a:extLst>
          </p:cNvPr>
          <p:cNvSpPr>
            <a:spLocks noGrp="1"/>
          </p:cNvSpPr>
          <p:nvPr>
            <p:ph idx="1"/>
          </p:nvPr>
        </p:nvSpPr>
        <p:spPr>
          <a:xfrm>
            <a:off x="617538" y="1981200"/>
            <a:ext cx="23134637" cy="9982200"/>
          </a:xfrm>
        </p:spPr>
        <p:txBody>
          <a:bodyPr/>
          <a:lstStyle/>
          <a:p>
            <a:pPr eaLnBrk="1" hangingPunct="1"/>
            <a:r>
              <a:rPr lang="en-US" altLang="en-US" sz="2400" dirty="0"/>
              <a:t>GDPR – General Data Protection Regulation - Europe</a:t>
            </a:r>
          </a:p>
          <a:p>
            <a:pPr eaLnBrk="1" hangingPunct="1"/>
            <a:r>
              <a:rPr lang="en-US" altLang="en-US" sz="2400" dirty="0"/>
              <a:t>PIPEDA –  Personal Information Protection and Electronic Documents Act = Canada</a:t>
            </a:r>
          </a:p>
          <a:p>
            <a:pPr eaLnBrk="1" hangingPunct="1"/>
            <a:r>
              <a:rPr lang="en-US" altLang="en-US" sz="2400" dirty="0"/>
              <a:t>DPA – Data Protection Act – UK</a:t>
            </a:r>
          </a:p>
          <a:p>
            <a:pPr eaLnBrk="1" hangingPunct="1"/>
            <a:r>
              <a:rPr lang="en-US" altLang="en-US" sz="2400" dirty="0"/>
              <a:t>BDSG – BundesDatenSchutzGesetz – Germany</a:t>
            </a:r>
          </a:p>
          <a:p>
            <a:pPr eaLnBrk="1" hangingPunct="1"/>
            <a:r>
              <a:rPr lang="en-US" altLang="en-US" sz="2400" dirty="0"/>
              <a:t>Privacy Act – Australia</a:t>
            </a:r>
          </a:p>
          <a:p>
            <a:pPr eaLnBrk="1" hangingPunct="1"/>
            <a:r>
              <a:rPr lang="en-US" altLang="en-US" sz="2400" dirty="0"/>
              <a:t>HIPAA – Health Insurance Portability and Accountability Act</a:t>
            </a:r>
          </a:p>
          <a:p>
            <a:pPr eaLnBrk="1" hangingPunct="1"/>
            <a:r>
              <a:rPr lang="en-US" altLang="en-US" sz="2400" dirty="0"/>
              <a:t>COPPA – Children’s On-line Privacy Protection Act</a:t>
            </a:r>
          </a:p>
          <a:p>
            <a:pPr eaLnBrk="1" hangingPunct="1"/>
            <a:r>
              <a:rPr lang="en-US" altLang="en-US" sz="2400" dirty="0"/>
              <a:t>IRS-1075 – Internal Revenue Service</a:t>
            </a:r>
          </a:p>
          <a:p>
            <a:pPr eaLnBrk="1" hangingPunct="1"/>
            <a:r>
              <a:rPr lang="en-US" altLang="en-US" sz="2400" dirty="0"/>
              <a:t>ITAR - International Traffic in Arms Regulations</a:t>
            </a:r>
          </a:p>
          <a:p>
            <a:pPr eaLnBrk="1" hangingPunct="1"/>
            <a:r>
              <a:rPr lang="en-US" altLang="en-US" sz="2400" dirty="0"/>
              <a:t>GLBA – Gramm-Leach-Bliley Act</a:t>
            </a:r>
          </a:p>
          <a:p>
            <a:pPr eaLnBrk="1" hangingPunct="1"/>
            <a:r>
              <a:rPr lang="en-US" altLang="en-US" sz="2400" dirty="0"/>
              <a:t>FCRA – Fair Credit Reporting Act</a:t>
            </a:r>
          </a:p>
          <a:p>
            <a:pPr eaLnBrk="1" hangingPunct="1"/>
            <a:r>
              <a:rPr lang="en-US" altLang="en-US" sz="2400" dirty="0"/>
              <a:t>ECPA – Electronic Communications Privacy Act</a:t>
            </a:r>
          </a:p>
          <a:p>
            <a:pPr eaLnBrk="1" hangingPunct="1"/>
            <a:r>
              <a:rPr lang="en-US" altLang="en-US" sz="2400" dirty="0"/>
              <a:t>FERPA - Family Educational Rights and Privacy Act </a:t>
            </a:r>
          </a:p>
          <a:p>
            <a:pPr eaLnBrk="1" hangingPunct="1"/>
            <a:r>
              <a:rPr lang="en-US" altLang="en-US" sz="2400" dirty="0"/>
              <a:t>PCI-DSS – Payment Card Industry – Data Security Standard</a:t>
            </a:r>
          </a:p>
          <a:p>
            <a:pPr eaLnBrk="1" hangingPunct="1"/>
            <a:r>
              <a:rPr lang="en-US" altLang="en-US" sz="2400" dirty="0"/>
              <a:t>201 CMR 17 – MA, Consumer Privacy Act (AB-375) – CA, Ch. 230 – ME</a:t>
            </a:r>
          </a:p>
        </p:txBody>
      </p:sp>
    </p:spTree>
    <p:extLst>
      <p:ext uri="{BB962C8B-B14F-4D97-AF65-F5344CB8AC3E}">
        <p14:creationId xmlns:p14="http://schemas.microsoft.com/office/powerpoint/2010/main" val="341441555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4A36B-749B-426C-B701-147501905C77}"/>
              </a:ext>
            </a:extLst>
          </p:cNvPr>
          <p:cNvSpPr>
            <a:spLocks noGrp="1"/>
          </p:cNvSpPr>
          <p:nvPr>
            <p:ph type="title"/>
          </p:nvPr>
        </p:nvSpPr>
        <p:spPr/>
        <p:txBody>
          <a:bodyPr/>
          <a:lstStyle/>
          <a:p>
            <a:r>
              <a:rPr lang="en-US" dirty="0"/>
              <a:t>Sample Product Vendors in Various Categories</a:t>
            </a:r>
          </a:p>
        </p:txBody>
      </p:sp>
      <p:sp>
        <p:nvSpPr>
          <p:cNvPr id="3" name="Content Placeholder 2">
            <a:extLst>
              <a:ext uri="{FF2B5EF4-FFF2-40B4-BE49-F238E27FC236}">
                <a16:creationId xmlns:a16="http://schemas.microsoft.com/office/drawing/2014/main" id="{14734683-1AD5-4C56-BBEB-3292BB666471}"/>
              </a:ext>
            </a:extLst>
          </p:cNvPr>
          <p:cNvSpPr>
            <a:spLocks noGrp="1"/>
          </p:cNvSpPr>
          <p:nvPr>
            <p:ph idx="1"/>
          </p:nvPr>
        </p:nvSpPr>
        <p:spPr/>
        <p:txBody>
          <a:bodyPr/>
          <a:lstStyle/>
          <a:p>
            <a:r>
              <a:rPr lang="en-US" dirty="0"/>
              <a:t>Data Protection:  Micro Focus (Voltage), Protegrity</a:t>
            </a:r>
          </a:p>
          <a:p>
            <a:r>
              <a:rPr lang="en-US" dirty="0"/>
              <a:t>ABAC: Axiomatics, BlueTalon</a:t>
            </a:r>
          </a:p>
          <a:p>
            <a:r>
              <a:rPr lang="en-US" dirty="0"/>
              <a:t>Data Governance / Classification: Colibra, BigID</a:t>
            </a:r>
          </a:p>
          <a:p>
            <a:r>
              <a:rPr lang="en-US" dirty="0"/>
              <a:t>Data Anonymization: Privitar</a:t>
            </a:r>
          </a:p>
          <a:p>
            <a:r>
              <a:rPr lang="en-US" dirty="0"/>
              <a:t>Data Obfuscation / Masking: Informatica DDM, Grid Tools</a:t>
            </a:r>
          </a:p>
          <a:p>
            <a:r>
              <a:rPr lang="en-US" dirty="0"/>
              <a:t>Data Discovery: DataGuise</a:t>
            </a:r>
          </a:p>
          <a:p>
            <a:r>
              <a:rPr lang="en-US" dirty="0"/>
              <a:t>GRC: </a:t>
            </a:r>
            <a:r>
              <a:rPr lang="en-US" dirty="0">
                <a:hlinkClick r:id="rId2"/>
              </a:rPr>
              <a:t>https://www.oceg.org/about/what-is-grc/</a:t>
            </a:r>
            <a:endParaRPr lang="en-US" dirty="0"/>
          </a:p>
          <a:p>
            <a:r>
              <a:rPr lang="en-US" dirty="0"/>
              <a:t>DCAP: See Gartner DCAP Annual Market Guide for representative vendors </a:t>
            </a:r>
          </a:p>
        </p:txBody>
      </p:sp>
    </p:spTree>
    <p:extLst>
      <p:ext uri="{BB962C8B-B14F-4D97-AF65-F5344CB8AC3E}">
        <p14:creationId xmlns:p14="http://schemas.microsoft.com/office/powerpoint/2010/main" val="4828132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83E5FB27-E3B9-4B57-95E5-AD6AE3D591D8}"/>
              </a:ext>
            </a:extLst>
          </p:cNvPr>
          <p:cNvSpPr>
            <a:spLocks noGrp="1" noChangeArrowheads="1"/>
          </p:cNvSpPr>
          <p:nvPr>
            <p:ph type="title"/>
          </p:nvPr>
        </p:nvSpPr>
        <p:spPr/>
        <p:txBody>
          <a:bodyPr/>
          <a:lstStyle/>
          <a:p>
            <a:pPr eaLnBrk="1" hangingPunct="1"/>
            <a:r>
              <a:rPr lang="en-US" altLang="en-US" sz="6600" dirty="0"/>
              <a:t>HIPAA Compliance, HITECH, Omnibus Rule, HIPAA 18</a:t>
            </a:r>
          </a:p>
        </p:txBody>
      </p:sp>
      <p:sp>
        <p:nvSpPr>
          <p:cNvPr id="6146" name="Rectangle 2">
            <a:extLst>
              <a:ext uri="{FF2B5EF4-FFF2-40B4-BE49-F238E27FC236}">
                <a16:creationId xmlns:a16="http://schemas.microsoft.com/office/drawing/2014/main" id="{ECB19EB3-C019-4D07-AA17-5FB8A66935DF}"/>
              </a:ext>
            </a:extLst>
          </p:cNvPr>
          <p:cNvSpPr>
            <a:spLocks noGrp="1" noChangeArrowheads="1"/>
          </p:cNvSpPr>
          <p:nvPr>
            <p:ph type="body" idx="1"/>
          </p:nvPr>
        </p:nvSpPr>
        <p:spPr/>
        <p:txBody>
          <a:bodyPr/>
          <a:lstStyle/>
          <a:p>
            <a:pPr marL="914400" indent="-914400" eaLnBrk="1" hangingPunct="1"/>
            <a:r>
              <a:rPr lang="en-US" altLang="en-US" dirty="0"/>
              <a:t>Reference Slides </a:t>
            </a:r>
          </a:p>
        </p:txBody>
      </p:sp>
    </p:spTree>
    <p:extLst>
      <p:ext uri="{BB962C8B-B14F-4D97-AF65-F5344CB8AC3E}">
        <p14:creationId xmlns:p14="http://schemas.microsoft.com/office/powerpoint/2010/main" val="181002972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D91BB-E641-42C7-B427-09FFCAA56EB2}"/>
              </a:ext>
            </a:extLst>
          </p:cNvPr>
          <p:cNvSpPr>
            <a:spLocks noGrp="1"/>
          </p:cNvSpPr>
          <p:nvPr>
            <p:ph type="title"/>
          </p:nvPr>
        </p:nvSpPr>
        <p:spPr/>
        <p:txBody>
          <a:bodyPr/>
          <a:lstStyle/>
          <a:p>
            <a:r>
              <a:rPr lang="en-US" sz="6000" dirty="0"/>
              <a:t>HIPAA 18  -  All encrypted/tokenized/obfuscated  =  Safe Harbor</a:t>
            </a:r>
          </a:p>
        </p:txBody>
      </p:sp>
      <p:sp>
        <p:nvSpPr>
          <p:cNvPr id="3" name="Content Placeholder 2">
            <a:extLst>
              <a:ext uri="{FF2B5EF4-FFF2-40B4-BE49-F238E27FC236}">
                <a16:creationId xmlns:a16="http://schemas.microsoft.com/office/drawing/2014/main" id="{142C4FA5-C938-4E26-B91C-6A3EE3386825}"/>
              </a:ext>
            </a:extLst>
          </p:cNvPr>
          <p:cNvSpPr>
            <a:spLocks noGrp="1"/>
          </p:cNvSpPr>
          <p:nvPr>
            <p:ph idx="1"/>
          </p:nvPr>
        </p:nvSpPr>
        <p:spPr>
          <a:xfrm>
            <a:off x="304800" y="1981200"/>
            <a:ext cx="11811000" cy="9601200"/>
          </a:xfrm>
        </p:spPr>
        <p:txBody>
          <a:bodyPr/>
          <a:lstStyle/>
          <a:p>
            <a:r>
              <a:rPr lang="en-US" sz="3600" dirty="0"/>
              <a:t>(A) Names</a:t>
            </a:r>
          </a:p>
          <a:p>
            <a:r>
              <a:rPr lang="en-US" sz="3600" dirty="0"/>
              <a:t>(B) All geographic subdivisions smaller than a state, including street address, city, county, precinct, zipcode</a:t>
            </a:r>
          </a:p>
          <a:p>
            <a:r>
              <a:rPr lang="en-US" sz="3600" dirty="0"/>
              <a:t>(C) All elements of dates (except year) for dates that are directly related to an individual, including DOB, etc. </a:t>
            </a:r>
          </a:p>
          <a:p>
            <a:r>
              <a:rPr lang="en-US" sz="3600" dirty="0"/>
              <a:t>(D) Telephone numbers</a:t>
            </a:r>
          </a:p>
          <a:p>
            <a:r>
              <a:rPr lang="en-US" sz="3600" dirty="0"/>
              <a:t>(L) Vehicle identifiers, serial numbers, license plate #’s</a:t>
            </a:r>
          </a:p>
          <a:p>
            <a:r>
              <a:rPr lang="en-US" sz="3600" dirty="0"/>
              <a:t>(E) Fax numbers</a:t>
            </a:r>
          </a:p>
          <a:p>
            <a:r>
              <a:rPr lang="en-US" sz="3600" dirty="0"/>
              <a:t>(M) Device identifiers and serial numbers</a:t>
            </a:r>
          </a:p>
          <a:p>
            <a:r>
              <a:rPr lang="en-US" sz="3600" dirty="0"/>
              <a:t>(F) Email addresses</a:t>
            </a:r>
          </a:p>
          <a:p>
            <a:r>
              <a:rPr lang="en-US" sz="3600" dirty="0"/>
              <a:t>(N) Web Universal Resource Locators (URLs)</a:t>
            </a:r>
          </a:p>
          <a:p>
            <a:pPr marL="0" indent="0">
              <a:buNone/>
            </a:pPr>
            <a:endParaRPr lang="en-US" sz="3600" dirty="0"/>
          </a:p>
        </p:txBody>
      </p:sp>
      <p:sp>
        <p:nvSpPr>
          <p:cNvPr id="6" name="Content Placeholder 2">
            <a:extLst>
              <a:ext uri="{FF2B5EF4-FFF2-40B4-BE49-F238E27FC236}">
                <a16:creationId xmlns:a16="http://schemas.microsoft.com/office/drawing/2014/main" id="{B1C2B3F1-5602-404F-A2A3-753BD1DB6D52}"/>
              </a:ext>
            </a:extLst>
          </p:cNvPr>
          <p:cNvSpPr txBox="1">
            <a:spLocks/>
          </p:cNvSpPr>
          <p:nvPr/>
        </p:nvSpPr>
        <p:spPr bwMode="auto">
          <a:xfrm>
            <a:off x="12115800" y="2133600"/>
            <a:ext cx="1203960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lvl1pPr marL="457200" indent="-457200" algn="l" rtl="0" eaLnBrk="0" fontAlgn="base" hangingPunct="0">
              <a:spcBef>
                <a:spcPts val="2100"/>
              </a:spcBef>
              <a:spcAft>
                <a:spcPct val="0"/>
              </a:spcAft>
              <a:buClr>
                <a:srgbClr val="D3002D"/>
              </a:buClr>
              <a:buSzPct val="100000"/>
              <a:buFont typeface="Wingdings" panose="05000000000000000000" pitchFamily="2" charset="2"/>
              <a:buChar char="§"/>
              <a:defRPr sz="4400">
                <a:solidFill>
                  <a:srgbClr val="FFFFFF"/>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D3002D"/>
              </a:buClr>
              <a:buSzPct val="100000"/>
              <a:buFont typeface="Arial" panose="020B0604020202020204" pitchFamily="34" charset="0"/>
              <a:buChar char="-"/>
              <a:defRPr sz="4400">
                <a:solidFill>
                  <a:srgbClr val="FFFFFF"/>
                </a:solidFill>
                <a:latin typeface="+mn-lt"/>
                <a:ea typeface="+mn-ea"/>
                <a:cs typeface="+mn-cs"/>
                <a:sym typeface="Arial" panose="020B0604020202020204" pitchFamily="34" charset="0"/>
              </a:defRPr>
            </a:lvl2pPr>
            <a:lvl3pPr marL="1562100" indent="-457200" algn="l" rtl="0" eaLnBrk="0" fontAlgn="base" hangingPunct="0">
              <a:spcBef>
                <a:spcPts val="1600"/>
              </a:spcBef>
              <a:spcAft>
                <a:spcPct val="0"/>
              </a:spcAft>
              <a:buClr>
                <a:srgbClr val="D3002D"/>
              </a:buClr>
              <a:buSzPct val="100000"/>
              <a:buFont typeface="Arial" panose="020B0604020202020204" pitchFamily="34" charset="0"/>
              <a:buChar char="-"/>
              <a:defRPr sz="4400">
                <a:solidFill>
                  <a:srgbClr val="FFFFFF"/>
                </a:solidFill>
                <a:latin typeface="+mn-lt"/>
                <a:ea typeface="+mn-ea"/>
                <a:cs typeface="+mn-cs"/>
                <a:sym typeface="Arial" panose="020B0604020202020204" pitchFamily="34" charset="0"/>
              </a:defRPr>
            </a:lvl3pPr>
            <a:lvl4pPr marL="20193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mn-lt"/>
                <a:ea typeface="+mn-ea"/>
                <a:cs typeface="+mn-cs"/>
                <a:sym typeface="Arial" panose="020B0604020202020204" pitchFamily="34" charset="0"/>
              </a:defRPr>
            </a:lvl4pPr>
            <a:lvl5pPr marL="24765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mn-lt"/>
                <a:ea typeface="+mn-ea"/>
                <a:cs typeface="+mn-cs"/>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r>
              <a:rPr lang="en-US" sz="3600" kern="0" dirty="0"/>
              <a:t>(G) Social security numbers</a:t>
            </a:r>
          </a:p>
          <a:p>
            <a:r>
              <a:rPr lang="en-US" sz="3600" kern="0" dirty="0"/>
              <a:t>(O) Internet Protocol (IP) addresses</a:t>
            </a:r>
          </a:p>
          <a:p>
            <a:r>
              <a:rPr lang="en-US" sz="3600" kern="0" dirty="0"/>
              <a:t>(H) Medical record numbers</a:t>
            </a:r>
          </a:p>
          <a:p>
            <a:r>
              <a:rPr lang="en-US" sz="3600" kern="0" dirty="0"/>
              <a:t>(P) Biometric identifiers, including finger and voice prints</a:t>
            </a:r>
          </a:p>
          <a:p>
            <a:r>
              <a:rPr lang="en-US" sz="3600" kern="0" dirty="0"/>
              <a:t>(I) Health plan beneficiary numbers</a:t>
            </a:r>
          </a:p>
          <a:p>
            <a:r>
              <a:rPr lang="en-US" sz="3600" kern="0" dirty="0"/>
              <a:t>(Q) Full-face photographs and any comparable images</a:t>
            </a:r>
          </a:p>
          <a:p>
            <a:r>
              <a:rPr lang="en-US" sz="3600" kern="0" dirty="0"/>
              <a:t>(J) Account numbers</a:t>
            </a:r>
          </a:p>
          <a:p>
            <a:r>
              <a:rPr lang="en-US" sz="3600" kern="0" dirty="0"/>
              <a:t>(R) Any other unique identifying #, characteristic, or code</a:t>
            </a:r>
          </a:p>
          <a:p>
            <a:r>
              <a:rPr lang="en-US" sz="3600" kern="0" dirty="0"/>
              <a:t>(K) Certificate/license numbers</a:t>
            </a:r>
          </a:p>
        </p:txBody>
      </p:sp>
    </p:spTree>
    <p:extLst>
      <p:ext uri="{BB962C8B-B14F-4D97-AF65-F5344CB8AC3E}">
        <p14:creationId xmlns:p14="http://schemas.microsoft.com/office/powerpoint/2010/main" val="18106830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D91BB-E641-42C7-B427-09FFCAA56EB2}"/>
              </a:ext>
            </a:extLst>
          </p:cNvPr>
          <p:cNvSpPr>
            <a:spLocks noGrp="1"/>
          </p:cNvSpPr>
          <p:nvPr>
            <p:ph type="title"/>
          </p:nvPr>
        </p:nvSpPr>
        <p:spPr/>
        <p:txBody>
          <a:bodyPr/>
          <a:lstStyle/>
          <a:p>
            <a:r>
              <a:rPr lang="en-US" dirty="0"/>
              <a:t>Safe Harbor   versus   Expert Determination</a:t>
            </a:r>
          </a:p>
        </p:txBody>
      </p:sp>
      <p:sp>
        <p:nvSpPr>
          <p:cNvPr id="3" name="Content Placeholder 2">
            <a:extLst>
              <a:ext uri="{FF2B5EF4-FFF2-40B4-BE49-F238E27FC236}">
                <a16:creationId xmlns:a16="http://schemas.microsoft.com/office/drawing/2014/main" id="{142C4FA5-C938-4E26-B91C-6A3EE3386825}"/>
              </a:ext>
            </a:extLst>
          </p:cNvPr>
          <p:cNvSpPr>
            <a:spLocks noGrp="1"/>
          </p:cNvSpPr>
          <p:nvPr>
            <p:ph idx="1"/>
          </p:nvPr>
        </p:nvSpPr>
        <p:spPr>
          <a:xfrm>
            <a:off x="617538" y="1905000"/>
            <a:ext cx="23134637" cy="10210800"/>
          </a:xfrm>
        </p:spPr>
        <p:txBody>
          <a:bodyPr/>
          <a:lstStyle/>
          <a:p>
            <a:pPr marL="0" indent="0">
              <a:buNone/>
            </a:pPr>
            <a:r>
              <a:rPr lang="en-US" b="1" dirty="0"/>
              <a:t>Replicability</a:t>
            </a:r>
            <a:r>
              <a:rPr lang="en-US" dirty="0"/>
              <a:t>				   	</a:t>
            </a:r>
            <a:r>
              <a:rPr lang="en-US" sz="3600" dirty="0"/>
              <a:t>Consistently occur in relation to an individual  </a:t>
            </a:r>
          </a:p>
          <a:p>
            <a:pPr marL="0" indent="0">
              <a:buNone/>
            </a:pPr>
            <a:r>
              <a:rPr lang="en-US" sz="3600" dirty="0"/>
              <a:t>								(Blood Glucose level  vs  DOB)</a:t>
            </a:r>
            <a:endParaRPr lang="en-US" dirty="0"/>
          </a:p>
          <a:p>
            <a:pPr marL="0" indent="0">
              <a:buNone/>
            </a:pPr>
            <a:r>
              <a:rPr lang="en-US" b="1" dirty="0"/>
              <a:t>Data Source Availability</a:t>
            </a:r>
            <a:r>
              <a:rPr lang="en-US" dirty="0"/>
              <a:t>	   	</a:t>
            </a:r>
            <a:r>
              <a:rPr lang="en-US" sz="3600" dirty="0"/>
              <a:t>How prevalent is the data in other locations / sources </a:t>
            </a:r>
          </a:p>
          <a:p>
            <a:pPr marL="0" indent="0">
              <a:buNone/>
            </a:pPr>
            <a:r>
              <a:rPr lang="en-US" sz="3600" dirty="0"/>
              <a:t>								(Lab results  vs  Name, Address)</a:t>
            </a:r>
            <a:endParaRPr lang="en-US" dirty="0"/>
          </a:p>
          <a:p>
            <a:pPr marL="0" indent="0">
              <a:buNone/>
            </a:pPr>
            <a:r>
              <a:rPr lang="en-US" b="1" dirty="0"/>
              <a:t>Distinguishability</a:t>
            </a:r>
            <a:r>
              <a:rPr lang="en-US" dirty="0"/>
              <a:t> 			</a:t>
            </a:r>
            <a:r>
              <a:rPr lang="en-US" sz="3600" dirty="0"/>
              <a:t>Extent the data can uniquely identify an individual </a:t>
            </a:r>
          </a:p>
          <a:p>
            <a:pPr marL="0" indent="0">
              <a:buNone/>
            </a:pPr>
            <a:r>
              <a:rPr lang="en-US" sz="3600" dirty="0"/>
              <a:t>								(Age/Gender/3 Digit Zip – 0.04%   vs   DOB/Gender/5 Digit Zip – 50%)</a:t>
            </a:r>
            <a:endParaRPr lang="en-US" dirty="0"/>
          </a:p>
          <a:p>
            <a:pPr marL="0" indent="0">
              <a:buNone/>
            </a:pPr>
            <a:r>
              <a:rPr lang="en-US" b="1" dirty="0"/>
              <a:t>Assess Risk</a:t>
            </a:r>
            <a:r>
              <a:rPr lang="en-US" dirty="0"/>
              <a:t>					</a:t>
            </a:r>
            <a:r>
              <a:rPr lang="en-US" sz="3600" dirty="0"/>
              <a:t>Combined Risk of Identification based on the above 3 characteristics  </a:t>
            </a:r>
          </a:p>
          <a:p>
            <a:pPr marL="0" indent="0">
              <a:buNone/>
            </a:pPr>
            <a:r>
              <a:rPr lang="en-US" sz="3600" dirty="0"/>
              <a:t>								(Low   vs   High)</a:t>
            </a:r>
            <a:endParaRPr lang="en-US" dirty="0"/>
          </a:p>
          <a:p>
            <a:pPr marL="0" indent="0">
              <a:buNone/>
            </a:pPr>
            <a:r>
              <a:rPr lang="en-US" dirty="0"/>
              <a:t>De-identified health information utilizing these methods is no longer PHI, therefore </a:t>
            </a:r>
          </a:p>
          <a:p>
            <a:pPr marL="0" indent="0">
              <a:buNone/>
            </a:pPr>
            <a:r>
              <a:rPr lang="en-US" dirty="0"/>
              <a:t>not protected by the Privacy Rule because it does not fall within the definition of PHI </a:t>
            </a:r>
          </a:p>
          <a:p>
            <a:pPr marL="0" indent="0">
              <a:buNone/>
            </a:pPr>
            <a:r>
              <a:rPr lang="en-US" dirty="0"/>
              <a:t>Refer to: </a:t>
            </a:r>
            <a:r>
              <a:rPr lang="en-US" dirty="0">
                <a:hlinkClick r:id="rId2"/>
              </a:rPr>
              <a:t>https://www.hhs.gov/hipaa/for-professionals/privacy/special-topics/de-identification</a:t>
            </a:r>
            <a:endParaRPr lang="en-US" dirty="0"/>
          </a:p>
        </p:txBody>
      </p:sp>
    </p:spTree>
    <p:extLst>
      <p:ext uri="{BB962C8B-B14F-4D97-AF65-F5344CB8AC3E}">
        <p14:creationId xmlns:p14="http://schemas.microsoft.com/office/powerpoint/2010/main" val="241861868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83E5FB27-E3B9-4B57-95E5-AD6AE3D591D8}"/>
              </a:ext>
            </a:extLst>
          </p:cNvPr>
          <p:cNvSpPr>
            <a:spLocks noGrp="1" noChangeArrowheads="1"/>
          </p:cNvSpPr>
          <p:nvPr>
            <p:ph type="title"/>
          </p:nvPr>
        </p:nvSpPr>
        <p:spPr/>
        <p:txBody>
          <a:bodyPr/>
          <a:lstStyle/>
          <a:p>
            <a:pPr eaLnBrk="1" hangingPunct="1"/>
            <a:r>
              <a:rPr lang="en-US" altLang="en-US" dirty="0"/>
              <a:t>Internationally Accepted Privacy Principles (1/3)</a:t>
            </a:r>
          </a:p>
        </p:txBody>
      </p:sp>
      <p:sp>
        <p:nvSpPr>
          <p:cNvPr id="6146" name="Rectangle 2">
            <a:extLst>
              <a:ext uri="{FF2B5EF4-FFF2-40B4-BE49-F238E27FC236}">
                <a16:creationId xmlns:a16="http://schemas.microsoft.com/office/drawing/2014/main" id="{ECB19EB3-C019-4D07-AA17-5FB8A66935DF}"/>
              </a:ext>
            </a:extLst>
          </p:cNvPr>
          <p:cNvSpPr>
            <a:spLocks noGrp="1" noChangeArrowheads="1"/>
          </p:cNvSpPr>
          <p:nvPr>
            <p:ph type="body" idx="1"/>
          </p:nvPr>
        </p:nvSpPr>
        <p:spPr/>
        <p:txBody>
          <a:bodyPr/>
          <a:lstStyle/>
          <a:p>
            <a:r>
              <a:rPr lang="en-US" sz="4000" b="1" dirty="0"/>
              <a:t>Accountability:</a:t>
            </a:r>
            <a:endParaRPr lang="en-US" sz="4000" dirty="0"/>
          </a:p>
          <a:p>
            <a:pPr marL="1104900" lvl="2" indent="0">
              <a:buNone/>
            </a:pPr>
            <a:r>
              <a:rPr lang="en-US" sz="3200" dirty="0"/>
              <a:t>An organization should be held accountable for PII under its control.</a:t>
            </a:r>
            <a:endParaRPr lang="en-US" sz="4000" dirty="0"/>
          </a:p>
          <a:p>
            <a:r>
              <a:rPr lang="en-US" sz="4000" b="1" dirty="0"/>
              <a:t>Notice:</a:t>
            </a:r>
            <a:endParaRPr lang="en-US" dirty="0"/>
          </a:p>
          <a:p>
            <a:pPr marL="1104900" lvl="2" indent="0">
              <a:buNone/>
            </a:pPr>
            <a:r>
              <a:rPr lang="en-US" sz="3200" dirty="0"/>
              <a:t>Notice must be provided to the Data Subject of the purpose for collecting PII.</a:t>
            </a:r>
          </a:p>
          <a:p>
            <a:pPr marL="1104900" lvl="2" indent="0">
              <a:buNone/>
            </a:pPr>
            <a:r>
              <a:rPr lang="en-US" sz="3200" dirty="0"/>
              <a:t>Data Subject must be notified of applicable policies (Consent, Access, Disclosure).</a:t>
            </a:r>
          </a:p>
          <a:p>
            <a:pPr marL="1104900" lvl="2" indent="0">
              <a:buNone/>
            </a:pPr>
            <a:r>
              <a:rPr lang="en-US" sz="3200" dirty="0"/>
              <a:t>Notice must be provided of any changes to the applicable privacy policies or the data collected is used for any reason other than the originally stated purpose.</a:t>
            </a:r>
          </a:p>
          <a:p>
            <a:pPr marL="1104900" lvl="2" indent="0">
              <a:buNone/>
            </a:pPr>
            <a:r>
              <a:rPr lang="en-US" sz="3200" dirty="0"/>
              <a:t>Notice must be provided in clear and conspicuous language.</a:t>
            </a:r>
          </a:p>
          <a:p>
            <a:pPr marL="1104900" lvl="2" indent="0">
              <a:buNone/>
            </a:pPr>
            <a:r>
              <a:rPr lang="en-US" sz="3200" dirty="0"/>
              <a:t>Notification should be sent at the time of collection or immediately before.</a:t>
            </a:r>
            <a:endParaRPr lang="en-US" dirty="0"/>
          </a:p>
          <a:p>
            <a:r>
              <a:rPr lang="en-US" sz="4000" b="1" dirty="0"/>
              <a:t>Consent:</a:t>
            </a:r>
            <a:endParaRPr lang="en-US" dirty="0"/>
          </a:p>
          <a:p>
            <a:pPr marL="1104900" lvl="2" indent="0">
              <a:buNone/>
            </a:pPr>
            <a:r>
              <a:rPr lang="en-US" sz="3200" dirty="0"/>
              <a:t>Data Subjects must be informed of, and explicitly consent to, the collection, use and disclosure of sensitive information.</a:t>
            </a:r>
          </a:p>
          <a:p>
            <a:pPr marL="1104900" lvl="2" indent="0">
              <a:buNone/>
            </a:pPr>
            <a:r>
              <a:rPr lang="en-US" sz="3200" dirty="0"/>
              <a:t>The Data Subject must provide informed consent to the collection of PII.</a:t>
            </a:r>
          </a:p>
          <a:p>
            <a:pPr marL="1104900" lvl="2" indent="0">
              <a:buNone/>
            </a:pPr>
            <a:r>
              <a:rPr lang="en-US" sz="3200" dirty="0"/>
              <a:t>Consent required to use PII for purposes other than those originally stated.</a:t>
            </a:r>
          </a:p>
          <a:p>
            <a:pPr marL="1104900" lvl="2" indent="0">
              <a:buNone/>
            </a:pPr>
            <a:r>
              <a:rPr lang="en-US" sz="3200" dirty="0"/>
              <a:t>Data Subjects must be made aware of the consequences of denying consent.</a:t>
            </a:r>
          </a:p>
          <a:p>
            <a:pPr marL="914400" indent="-914400" eaLnBrk="1" hangingPunct="1"/>
            <a:endParaRPr lang="en-US" altLang="en-US" sz="3600" dirty="0"/>
          </a:p>
        </p:txBody>
      </p:sp>
    </p:spTree>
    <p:extLst>
      <p:ext uri="{BB962C8B-B14F-4D97-AF65-F5344CB8AC3E}">
        <p14:creationId xmlns:p14="http://schemas.microsoft.com/office/powerpoint/2010/main" val="81126848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83E5FB27-E3B9-4B57-95E5-AD6AE3D591D8}"/>
              </a:ext>
            </a:extLst>
          </p:cNvPr>
          <p:cNvSpPr>
            <a:spLocks noGrp="1" noChangeArrowheads="1"/>
          </p:cNvSpPr>
          <p:nvPr>
            <p:ph type="title"/>
          </p:nvPr>
        </p:nvSpPr>
        <p:spPr/>
        <p:txBody>
          <a:bodyPr/>
          <a:lstStyle/>
          <a:p>
            <a:pPr eaLnBrk="1" hangingPunct="1"/>
            <a:r>
              <a:rPr lang="en-US" altLang="en-US" dirty="0"/>
              <a:t>Internationally Accepted Privacy Principles (2/3)</a:t>
            </a:r>
          </a:p>
        </p:txBody>
      </p:sp>
      <p:sp>
        <p:nvSpPr>
          <p:cNvPr id="6146" name="Rectangle 2">
            <a:extLst>
              <a:ext uri="{FF2B5EF4-FFF2-40B4-BE49-F238E27FC236}">
                <a16:creationId xmlns:a16="http://schemas.microsoft.com/office/drawing/2014/main" id="{ECB19EB3-C019-4D07-AA17-5FB8A66935DF}"/>
              </a:ext>
            </a:extLst>
          </p:cNvPr>
          <p:cNvSpPr>
            <a:spLocks noGrp="1" noChangeArrowheads="1"/>
          </p:cNvSpPr>
          <p:nvPr>
            <p:ph type="body" idx="1"/>
          </p:nvPr>
        </p:nvSpPr>
        <p:spPr>
          <a:xfrm>
            <a:off x="617538" y="1828800"/>
            <a:ext cx="23134637" cy="10363200"/>
          </a:xfrm>
        </p:spPr>
        <p:txBody>
          <a:bodyPr/>
          <a:lstStyle/>
          <a:p>
            <a:r>
              <a:rPr lang="en-US" sz="3600" b="1" dirty="0"/>
              <a:t>Collection Limitation:</a:t>
            </a:r>
            <a:endParaRPr lang="en-US" sz="4000" dirty="0"/>
          </a:p>
          <a:p>
            <a:pPr marL="1104900" lvl="2" indent="0">
              <a:buNone/>
            </a:pPr>
            <a:r>
              <a:rPr lang="en-US" sz="2800" dirty="0"/>
              <a:t>Only PII relevant to the identified purpose may be collected.</a:t>
            </a:r>
          </a:p>
          <a:p>
            <a:pPr marL="1104900" lvl="2" indent="0">
              <a:buNone/>
            </a:pPr>
            <a:r>
              <a:rPr lang="en-US" sz="2800" dirty="0"/>
              <a:t>Information must be collected by fair and lawful means.</a:t>
            </a:r>
            <a:r>
              <a:rPr lang="en-US" sz="4000" b="1" dirty="0"/>
              <a:t> </a:t>
            </a:r>
            <a:endParaRPr lang="en-US" sz="4000" dirty="0"/>
          </a:p>
          <a:p>
            <a:r>
              <a:rPr lang="en-US" sz="3600" b="1" dirty="0"/>
              <a:t>Use Limitation:</a:t>
            </a:r>
            <a:endParaRPr lang="en-US" sz="3600" dirty="0"/>
          </a:p>
          <a:p>
            <a:pPr marL="1104900" lvl="2" indent="0">
              <a:buNone/>
            </a:pPr>
            <a:r>
              <a:rPr lang="en-US" sz="2800" dirty="0"/>
              <a:t>PII may only be used for the purposes stated at the time of collection.</a:t>
            </a:r>
          </a:p>
          <a:p>
            <a:pPr marL="1104900" lvl="2" indent="0">
              <a:buNone/>
            </a:pPr>
            <a:r>
              <a:rPr lang="en-US" sz="2800" dirty="0"/>
              <a:t>PII is retained no longer than necessary to complete the stated purpose.</a:t>
            </a:r>
          </a:p>
          <a:p>
            <a:r>
              <a:rPr lang="en-US" sz="3600" b="1" dirty="0"/>
              <a:t>Disclosure:</a:t>
            </a:r>
            <a:endParaRPr lang="en-US" sz="4000" dirty="0"/>
          </a:p>
          <a:p>
            <a:pPr marL="1104900" lvl="2" indent="0">
              <a:buNone/>
            </a:pPr>
            <a:r>
              <a:rPr lang="en-US" sz="2800" dirty="0"/>
              <a:t>Consent from the Data Subject is required to disclose information to third parties.</a:t>
            </a:r>
          </a:p>
          <a:p>
            <a:pPr marL="1104900" lvl="2" indent="0">
              <a:buNone/>
            </a:pPr>
            <a:r>
              <a:rPr lang="en-US" sz="2800" dirty="0"/>
              <a:t>Organizations must ensure that any third parties comply with their privacy policies.</a:t>
            </a:r>
          </a:p>
          <a:p>
            <a:pPr marL="1104900" lvl="2" indent="0">
              <a:buNone/>
            </a:pPr>
            <a:r>
              <a:rPr lang="en-US" sz="2800" dirty="0"/>
              <a:t>Information may be disclosed if required by law or for health and safety reasons.</a:t>
            </a:r>
            <a:r>
              <a:rPr lang="en-US" sz="4000" b="1" dirty="0"/>
              <a:t> </a:t>
            </a:r>
            <a:endParaRPr lang="en-US" sz="4000" dirty="0"/>
          </a:p>
          <a:p>
            <a:r>
              <a:rPr lang="en-US" sz="3600" b="1" dirty="0"/>
              <a:t>Access and Correction:</a:t>
            </a:r>
            <a:endParaRPr lang="en-US" sz="4000" dirty="0"/>
          </a:p>
          <a:p>
            <a:pPr marL="1104900" lvl="2" indent="0">
              <a:buNone/>
            </a:pPr>
            <a:r>
              <a:rPr lang="en-US" sz="2800" dirty="0"/>
              <a:t>Data Subjects are able to access, update and correct PII an organization maintains on them.</a:t>
            </a:r>
          </a:p>
          <a:p>
            <a:pPr marL="1104900" lvl="2" indent="0">
              <a:buNone/>
            </a:pPr>
            <a:r>
              <a:rPr lang="en-US" sz="2800" dirty="0"/>
              <a:t>Data Subjects requesting information must supply sufficient proof of identity.</a:t>
            </a:r>
          </a:p>
          <a:p>
            <a:pPr marL="1104900" lvl="2" indent="0">
              <a:buNone/>
            </a:pPr>
            <a:r>
              <a:rPr lang="en-US" sz="2800" dirty="0"/>
              <a:t>Requested PII is provided clearly, at reasonable cost and within a reasonable time.</a:t>
            </a:r>
          </a:p>
          <a:p>
            <a:pPr marL="1104900" lvl="2" indent="0">
              <a:buNone/>
            </a:pPr>
            <a:r>
              <a:rPr lang="en-US" sz="2800" dirty="0"/>
              <a:t>If denied access, Data Subject is informed of reason, options to challenge denial.</a:t>
            </a:r>
          </a:p>
        </p:txBody>
      </p:sp>
    </p:spTree>
    <p:extLst>
      <p:ext uri="{BB962C8B-B14F-4D97-AF65-F5344CB8AC3E}">
        <p14:creationId xmlns:p14="http://schemas.microsoft.com/office/powerpoint/2010/main" val="41545619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83E5FB27-E3B9-4B57-95E5-AD6AE3D591D8}"/>
              </a:ext>
            </a:extLst>
          </p:cNvPr>
          <p:cNvSpPr>
            <a:spLocks noGrp="1" noChangeArrowheads="1"/>
          </p:cNvSpPr>
          <p:nvPr>
            <p:ph type="title"/>
          </p:nvPr>
        </p:nvSpPr>
        <p:spPr/>
        <p:txBody>
          <a:bodyPr/>
          <a:lstStyle/>
          <a:p>
            <a:pPr eaLnBrk="1" hangingPunct="1"/>
            <a:r>
              <a:rPr lang="en-US" altLang="en-US" dirty="0"/>
              <a:t>Internationally Accepted Privacy Principles (3/3)</a:t>
            </a:r>
          </a:p>
        </p:txBody>
      </p:sp>
      <p:sp>
        <p:nvSpPr>
          <p:cNvPr id="6146" name="Rectangle 2">
            <a:extLst>
              <a:ext uri="{FF2B5EF4-FFF2-40B4-BE49-F238E27FC236}">
                <a16:creationId xmlns:a16="http://schemas.microsoft.com/office/drawing/2014/main" id="{ECB19EB3-C019-4D07-AA17-5FB8A66935DF}"/>
              </a:ext>
            </a:extLst>
          </p:cNvPr>
          <p:cNvSpPr>
            <a:spLocks noGrp="1" noChangeArrowheads="1"/>
          </p:cNvSpPr>
          <p:nvPr>
            <p:ph type="body" idx="1"/>
          </p:nvPr>
        </p:nvSpPr>
        <p:spPr>
          <a:xfrm>
            <a:off x="617538" y="1981200"/>
            <a:ext cx="23134637" cy="9067800"/>
          </a:xfrm>
        </p:spPr>
        <p:txBody>
          <a:bodyPr/>
          <a:lstStyle/>
          <a:p>
            <a:r>
              <a:rPr lang="en-US" sz="4000" b="1" dirty="0"/>
              <a:t>Security and Safeguards:</a:t>
            </a:r>
            <a:endParaRPr lang="en-US" sz="4000" dirty="0"/>
          </a:p>
          <a:p>
            <a:pPr marL="1104900" lvl="2" indent="0">
              <a:buNone/>
            </a:pPr>
            <a:r>
              <a:rPr lang="en-US" sz="3200" dirty="0"/>
              <a:t>Provide safeguards to prevent loss, misuse, unauthorized access, disclosure, alteration and destruction of PII.</a:t>
            </a:r>
          </a:p>
          <a:p>
            <a:pPr marL="1104900" lvl="2" indent="0">
              <a:buNone/>
            </a:pPr>
            <a:r>
              <a:rPr lang="en-US" sz="3200" dirty="0"/>
              <a:t>Destroy or permanently obfuscate discarded or expired data.</a:t>
            </a:r>
            <a:r>
              <a:rPr lang="en-US" sz="3200" b="1" dirty="0"/>
              <a:t> </a:t>
            </a:r>
            <a:endParaRPr lang="en-US" sz="4000" dirty="0"/>
          </a:p>
          <a:p>
            <a:r>
              <a:rPr lang="en-US" sz="4000" b="1" dirty="0"/>
              <a:t>Data Quality:</a:t>
            </a:r>
            <a:endParaRPr lang="en-US" sz="4000" dirty="0"/>
          </a:p>
          <a:p>
            <a:pPr marL="1104900" lvl="2" indent="0">
              <a:buNone/>
            </a:pPr>
            <a:r>
              <a:rPr lang="en-US" sz="3200" dirty="0"/>
              <a:t>Organizations must ensure PII is accurate, complete and up-to-date.</a:t>
            </a:r>
            <a:r>
              <a:rPr lang="en-US" sz="4000" dirty="0"/>
              <a:t> </a:t>
            </a:r>
          </a:p>
          <a:p>
            <a:r>
              <a:rPr lang="en-US" sz="4000" b="1" dirty="0"/>
              <a:t>Enforcement:</a:t>
            </a:r>
            <a:endParaRPr lang="en-US" sz="4000" dirty="0"/>
          </a:p>
          <a:p>
            <a:pPr marL="1104900" lvl="2" indent="0">
              <a:buNone/>
            </a:pPr>
            <a:r>
              <a:rPr lang="en-US" sz="3200" dirty="0"/>
              <a:t>Implement processes to ensure compliance with the privacy policies.</a:t>
            </a:r>
          </a:p>
          <a:p>
            <a:pPr marL="1104900" lvl="2" indent="0">
              <a:buNone/>
            </a:pPr>
            <a:r>
              <a:rPr lang="en-US" sz="3200" dirty="0"/>
              <a:t>Include a process for data subjects to file complaints and have them reviewed.</a:t>
            </a:r>
            <a:endParaRPr lang="en-US" sz="4000" dirty="0"/>
          </a:p>
          <a:p>
            <a:r>
              <a:rPr lang="en-US" sz="4000" b="1" dirty="0"/>
              <a:t>Openness:</a:t>
            </a:r>
            <a:endParaRPr lang="en-US" sz="4000" dirty="0"/>
          </a:p>
          <a:p>
            <a:pPr marL="1104900" lvl="2" indent="0">
              <a:buNone/>
            </a:pPr>
            <a:r>
              <a:rPr lang="en-US" sz="3200" dirty="0"/>
              <a:t>Ensure privacy policies are clearly published and publicly available.</a:t>
            </a:r>
          </a:p>
          <a:p>
            <a:pPr marL="1104900" lvl="2" indent="0">
              <a:buNone/>
            </a:pPr>
            <a:r>
              <a:rPr lang="en-US" sz="3200" dirty="0"/>
              <a:t>Have a means to establish the existence, nature and purpose of use, of PII.</a:t>
            </a:r>
          </a:p>
        </p:txBody>
      </p:sp>
    </p:spTree>
    <p:extLst>
      <p:ext uri="{BB962C8B-B14F-4D97-AF65-F5344CB8AC3E}">
        <p14:creationId xmlns:p14="http://schemas.microsoft.com/office/powerpoint/2010/main" val="130525227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D91BB-E641-42C7-B427-09FFCAA56EB2}"/>
              </a:ext>
            </a:extLst>
          </p:cNvPr>
          <p:cNvSpPr>
            <a:spLocks noGrp="1"/>
          </p:cNvSpPr>
          <p:nvPr>
            <p:ph type="title"/>
          </p:nvPr>
        </p:nvSpPr>
        <p:spPr/>
        <p:txBody>
          <a:bodyPr/>
          <a:lstStyle/>
          <a:p>
            <a:r>
              <a:rPr lang="en-US" dirty="0"/>
              <a:t>Questions to Ask During PIA / Requirements Gathering</a:t>
            </a:r>
          </a:p>
        </p:txBody>
      </p:sp>
      <p:sp>
        <p:nvSpPr>
          <p:cNvPr id="3" name="Content Placeholder 2">
            <a:extLst>
              <a:ext uri="{FF2B5EF4-FFF2-40B4-BE49-F238E27FC236}">
                <a16:creationId xmlns:a16="http://schemas.microsoft.com/office/drawing/2014/main" id="{142C4FA5-C938-4E26-B91C-6A3EE3386825}"/>
              </a:ext>
            </a:extLst>
          </p:cNvPr>
          <p:cNvSpPr>
            <a:spLocks noGrp="1"/>
          </p:cNvSpPr>
          <p:nvPr>
            <p:ph idx="1"/>
          </p:nvPr>
        </p:nvSpPr>
        <p:spPr>
          <a:xfrm>
            <a:off x="639763" y="1752600"/>
            <a:ext cx="23134637" cy="10363200"/>
          </a:xfrm>
        </p:spPr>
        <p:txBody>
          <a:bodyPr/>
          <a:lstStyle/>
          <a:p>
            <a:r>
              <a:rPr lang="en-US" sz="2200" dirty="0"/>
              <a:t>1.	Has your company experienced any known significant unauthorized access to sensitive or regulated data in the last two years?</a:t>
            </a:r>
          </a:p>
          <a:p>
            <a:r>
              <a:rPr lang="en-US" sz="2200" dirty="0"/>
              <a:t>2.	Is there any specific compelling event or deadline you need to comply with requiring a decision on data protection method(s) to deploy?  Events can include planned internal or external audits, PCI-DSS Compliance Audit, changes to industry specific data privacy regulations or changes to national data privacy laws impacting your firm.  </a:t>
            </a:r>
          </a:p>
          <a:p>
            <a:r>
              <a:rPr lang="en-US" sz="2200" dirty="0"/>
              <a:t>3.	What are all of the different environments or data repositories currently hosting sensitive PII or PHI data?  </a:t>
            </a:r>
          </a:p>
          <a:p>
            <a:pPr marL="419100" lvl="1" indent="0">
              <a:buNone/>
            </a:pPr>
            <a:r>
              <a:rPr lang="en-US" sz="2200" dirty="0"/>
              <a:t>	(Oracle, MS-SQL, Teradata, Hadoop, Netezza, Greenplum, DB2 on Mainframe, Cloud applications, file servers.)</a:t>
            </a:r>
          </a:p>
          <a:p>
            <a:r>
              <a:rPr lang="en-US" sz="2200" dirty="0"/>
              <a:t>4. 	Is all corporate data classified into specific categories with clear guidance on data protection and data privacy requirements for each (Confidentiality, Integrity, Availability)?</a:t>
            </a:r>
          </a:p>
          <a:p>
            <a:r>
              <a:rPr lang="en-US" sz="2200" dirty="0"/>
              <a:t>5.	Is there a published Data Privacy policy describing why customer data is collected, what it is used for, who has access and how it should be protected at-rest, in-transit and in-use?   </a:t>
            </a:r>
          </a:p>
          <a:p>
            <a:r>
              <a:rPr lang="en-US" sz="2200" dirty="0"/>
              <a:t>6.	Is there a formal policy document that defines data privacy, access control and auditing requirements specifically for data in the platform (being discussed)?</a:t>
            </a:r>
          </a:p>
          <a:p>
            <a:r>
              <a:rPr lang="en-US" sz="2200" dirty="0"/>
              <a:t>7.	Is there documented information security policies that govern data collection, data storage, data transmission, data retention and data destruction?</a:t>
            </a:r>
          </a:p>
          <a:p>
            <a:r>
              <a:rPr lang="en-US" sz="2200" dirty="0"/>
              <a:t>8.	Does any involved data repository platform contain Personally Identifiable Information (PII) such as Social Security Numbers (SSN, NI-UK, SIN-Canada, etc.), Protected Health Information (PHI), customer financial records such as bank account details, credit card numbers (PAN) or other Non-Public Information (NPI) or sensitive Intellectual Property (IP)?</a:t>
            </a:r>
          </a:p>
          <a:p>
            <a:r>
              <a:rPr lang="en-US" sz="2200" dirty="0"/>
              <a:t>9.	Is there someone in the company with the official title of Head of Information Security or Chief Information Security Officer (CISO) with responsibility for Data Privacy and Regulatory Compliance involving sensitive or regulated data?</a:t>
            </a:r>
          </a:p>
          <a:p>
            <a:r>
              <a:rPr lang="en-US" sz="2200" dirty="0"/>
              <a:t>10.	What Data-Centric data protection tools or utilities are deployed or are being planned for deployment?  Refer to Gartner DCAP market report.</a:t>
            </a:r>
          </a:p>
          <a:p>
            <a:r>
              <a:rPr lang="en-US" sz="2200" dirty="0"/>
              <a:t>11.	Is your company considering the use of all available data protection methods including encryption, tokenization, masking, data obfuscation and/or format preserving encryption?</a:t>
            </a:r>
          </a:p>
          <a:p>
            <a:r>
              <a:rPr lang="en-US" sz="2200" dirty="0"/>
              <a:t>12.	Does your company have assigned Data Owners for all data that are actively involved in setting access policy, authorizing all access to their data and regularly reviewing who has access to their data across relevant platforms or data repositories?</a:t>
            </a:r>
          </a:p>
          <a:p>
            <a:r>
              <a:rPr lang="en-US" sz="2200" dirty="0"/>
              <a:t>13.	Are the Data Owners aware of everyone who has access to their data and where all copies of their data exist if they were asked?</a:t>
            </a:r>
          </a:p>
          <a:p>
            <a:r>
              <a:rPr lang="en-US" sz="2200" dirty="0"/>
              <a:t>14.	Is data contained in the EDW or other environment classified or identified according to a standard Data Classification scheme?</a:t>
            </a:r>
          </a:p>
        </p:txBody>
      </p:sp>
    </p:spTree>
    <p:extLst>
      <p:ext uri="{BB962C8B-B14F-4D97-AF65-F5344CB8AC3E}">
        <p14:creationId xmlns:p14="http://schemas.microsoft.com/office/powerpoint/2010/main" val="127035561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2628D21-E5EA-466C-96DF-0304AD116CE9}"/>
              </a:ext>
            </a:extLst>
          </p:cNvPr>
          <p:cNvSpPr>
            <a:spLocks noGrp="1" noChangeArrowheads="1"/>
          </p:cNvSpPr>
          <p:nvPr>
            <p:ph type="title"/>
          </p:nvPr>
        </p:nvSpPr>
        <p:spPr/>
        <p:txBody>
          <a:bodyPr/>
          <a:lstStyle/>
          <a:p>
            <a:pPr eaLnBrk="1" hangingPunct="1"/>
            <a:r>
              <a:rPr lang="en-US" altLang="en-US" dirty="0"/>
              <a:t>Agenda</a:t>
            </a:r>
          </a:p>
        </p:txBody>
      </p:sp>
      <p:sp>
        <p:nvSpPr>
          <p:cNvPr id="7170" name="Rectangle 2">
            <a:extLst>
              <a:ext uri="{FF2B5EF4-FFF2-40B4-BE49-F238E27FC236}">
                <a16:creationId xmlns:a16="http://schemas.microsoft.com/office/drawing/2014/main" id="{D8A9CD47-2E49-4054-AF26-E0A21FB84B64}"/>
              </a:ext>
            </a:extLst>
          </p:cNvPr>
          <p:cNvSpPr>
            <a:spLocks noGrp="1" noChangeArrowheads="1"/>
          </p:cNvSpPr>
          <p:nvPr>
            <p:ph type="body" idx="1"/>
          </p:nvPr>
        </p:nvSpPr>
        <p:spPr>
          <a:xfrm>
            <a:off x="617538" y="1676400"/>
            <a:ext cx="23134637" cy="10363200"/>
          </a:xfrm>
        </p:spPr>
        <p:txBody>
          <a:bodyPr/>
          <a:lstStyle/>
          <a:p>
            <a:pPr eaLnBrk="1" hangingPunct="1">
              <a:lnSpc>
                <a:spcPct val="150000"/>
              </a:lnSpc>
            </a:pPr>
            <a:r>
              <a:rPr lang="en-US" altLang="en-US" sz="5400" dirty="0"/>
              <a:t>What is Privacy by Design</a:t>
            </a:r>
          </a:p>
          <a:p>
            <a:pPr eaLnBrk="1" hangingPunct="1">
              <a:lnSpc>
                <a:spcPct val="150000"/>
              </a:lnSpc>
            </a:pPr>
            <a:r>
              <a:rPr lang="en-US" altLang="en-US" sz="5400" dirty="0"/>
              <a:t>Privacy and Compliance Challenges</a:t>
            </a:r>
          </a:p>
          <a:p>
            <a:pPr eaLnBrk="1" hangingPunct="1">
              <a:lnSpc>
                <a:spcPct val="150000"/>
              </a:lnSpc>
            </a:pPr>
            <a:r>
              <a:rPr lang="en-US" altLang="en-US" sz="5400" dirty="0"/>
              <a:t>Data Protection – versus – Data Access Control</a:t>
            </a:r>
          </a:p>
          <a:p>
            <a:pPr eaLnBrk="1" hangingPunct="1">
              <a:lnSpc>
                <a:spcPct val="150000"/>
              </a:lnSpc>
            </a:pPr>
            <a:r>
              <a:rPr lang="en-US" altLang="en-US" sz="5400" dirty="0"/>
              <a:t>De-Identification – Anonymization – Pseudonymization</a:t>
            </a:r>
          </a:p>
          <a:p>
            <a:pPr eaLnBrk="1" hangingPunct="1">
              <a:lnSpc>
                <a:spcPct val="150000"/>
              </a:lnSpc>
            </a:pPr>
            <a:r>
              <a:rPr lang="en-US" altLang="en-US" sz="5400" dirty="0"/>
              <a:t>Data Privacy Principles</a:t>
            </a:r>
          </a:p>
          <a:p>
            <a:pPr eaLnBrk="1" hangingPunct="1">
              <a:lnSpc>
                <a:spcPct val="150000"/>
              </a:lnSpc>
            </a:pPr>
            <a:r>
              <a:rPr lang="en-US" altLang="en-US" sz="5400" dirty="0"/>
              <a:t>Data Privacy Checklist and Action Items</a:t>
            </a:r>
          </a:p>
          <a:p>
            <a:pPr eaLnBrk="1" hangingPunct="1">
              <a:lnSpc>
                <a:spcPct val="150000"/>
              </a:lnSpc>
            </a:pPr>
            <a:r>
              <a:rPr lang="en-US" altLang="en-US" sz="5400" dirty="0"/>
              <a:t>Q &amp; A</a:t>
            </a:r>
          </a:p>
        </p:txBody>
      </p:sp>
    </p:spTree>
    <p:extLst>
      <p:ext uri="{BB962C8B-B14F-4D97-AF65-F5344CB8AC3E}">
        <p14:creationId xmlns:p14="http://schemas.microsoft.com/office/powerpoint/2010/main" val="248328633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D91BB-E641-42C7-B427-09FFCAA56EB2}"/>
              </a:ext>
            </a:extLst>
          </p:cNvPr>
          <p:cNvSpPr>
            <a:spLocks noGrp="1"/>
          </p:cNvSpPr>
          <p:nvPr>
            <p:ph type="title"/>
          </p:nvPr>
        </p:nvSpPr>
        <p:spPr/>
        <p:txBody>
          <a:bodyPr/>
          <a:lstStyle/>
          <a:p>
            <a:r>
              <a:rPr lang="en-US" dirty="0"/>
              <a:t>Questions to Ask During PIA / Requirements Gathering</a:t>
            </a:r>
          </a:p>
        </p:txBody>
      </p:sp>
      <p:sp>
        <p:nvSpPr>
          <p:cNvPr id="3" name="Content Placeholder 2">
            <a:extLst>
              <a:ext uri="{FF2B5EF4-FFF2-40B4-BE49-F238E27FC236}">
                <a16:creationId xmlns:a16="http://schemas.microsoft.com/office/drawing/2014/main" id="{142C4FA5-C938-4E26-B91C-6A3EE3386825}"/>
              </a:ext>
            </a:extLst>
          </p:cNvPr>
          <p:cNvSpPr>
            <a:spLocks noGrp="1"/>
          </p:cNvSpPr>
          <p:nvPr>
            <p:ph idx="1"/>
          </p:nvPr>
        </p:nvSpPr>
        <p:spPr/>
        <p:txBody>
          <a:bodyPr/>
          <a:lstStyle/>
          <a:p>
            <a:r>
              <a:rPr lang="en-US" sz="2000" dirty="0"/>
              <a:t>15.	Does you company apply the principle of least privilege when granting access to sensitive data?</a:t>
            </a:r>
          </a:p>
          <a:p>
            <a:r>
              <a:rPr lang="en-US" sz="2000" dirty="0"/>
              <a:t>16.	Does your company use Attribute Based Access Control (ABAC) to govern access to regulated data or only Role Based Access Controls (RBAC) within the EDW?</a:t>
            </a:r>
          </a:p>
          <a:p>
            <a:r>
              <a:rPr lang="en-US" sz="2000" dirty="0"/>
              <a:t>17.	Are you aware of all of the regulatory compliance requirements resulting from the types of data hosted by your organization?</a:t>
            </a:r>
          </a:p>
          <a:p>
            <a:r>
              <a:rPr lang="en-US" sz="2000" dirty="0"/>
              <a:t>18.	Have you ever conducted a Risk Assessment or audit of existing systems to determine compliance with company policy, privacy laws and other regulatory compliance requirements?</a:t>
            </a:r>
          </a:p>
          <a:p>
            <a:r>
              <a:rPr lang="en-US" sz="2000" dirty="0"/>
              <a:t>19.	How many users have direct ad hoc query access to sensitive data?</a:t>
            </a:r>
          </a:p>
          <a:p>
            <a:r>
              <a:rPr lang="en-US" sz="2000" dirty="0"/>
              <a:t>20.	How many external users, contractors, offshore developers or business partners have access to the sensitive data?</a:t>
            </a:r>
          </a:p>
          <a:p>
            <a:r>
              <a:rPr lang="en-US" sz="2000" dirty="0"/>
              <a:t>21.	Are shared accounts used for accessing data through any application or in any data repository that do not provide accountability back to the originating end-user?</a:t>
            </a:r>
          </a:p>
          <a:p>
            <a:r>
              <a:rPr lang="en-US" sz="2000" dirty="0"/>
              <a:t>22.	Is there any logging of access to sensitive data?</a:t>
            </a:r>
          </a:p>
          <a:p>
            <a:r>
              <a:rPr lang="en-US" sz="2000" dirty="0"/>
              <a:t>23.	Is there any process in place to monitor or review access log data?</a:t>
            </a:r>
          </a:p>
          <a:p>
            <a:r>
              <a:rPr lang="en-US" sz="2000" dirty="0"/>
              <a:t>24.	Does your company use a formal or recognized Information Security Management System (ISMS) framework such as ISO 2700x as a reference or benchmark for implemented security controls within the various data repositories?</a:t>
            </a:r>
          </a:p>
          <a:p>
            <a:r>
              <a:rPr lang="en-US" sz="2000" dirty="0"/>
              <a:t>25.	Are there any known risks regarding access to sensitive data that are not being adequately managed or mitigated?</a:t>
            </a:r>
          </a:p>
          <a:p>
            <a:r>
              <a:rPr lang="en-US" sz="2000" dirty="0"/>
              <a:t>26.	Is each new source of data imported into the organization evaluated and classified prior to providing broad, unlimited access to the data by System Admins, DBA’s or business users? </a:t>
            </a:r>
          </a:p>
          <a:p>
            <a:endParaRPr lang="en-US" sz="2000" dirty="0"/>
          </a:p>
        </p:txBody>
      </p:sp>
    </p:spTree>
    <p:extLst>
      <p:ext uri="{BB962C8B-B14F-4D97-AF65-F5344CB8AC3E}">
        <p14:creationId xmlns:p14="http://schemas.microsoft.com/office/powerpoint/2010/main" val="212983835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83E5FB27-E3B9-4B57-95E5-AD6AE3D591D8}"/>
              </a:ext>
            </a:extLst>
          </p:cNvPr>
          <p:cNvSpPr>
            <a:spLocks noGrp="1" noChangeArrowheads="1"/>
          </p:cNvSpPr>
          <p:nvPr>
            <p:ph type="title"/>
          </p:nvPr>
        </p:nvSpPr>
        <p:spPr/>
        <p:txBody>
          <a:bodyPr/>
          <a:lstStyle/>
          <a:p>
            <a:pPr eaLnBrk="1" hangingPunct="1"/>
            <a:r>
              <a:rPr lang="en-US" altLang="en-US" dirty="0"/>
              <a:t>Session Abstract</a:t>
            </a:r>
          </a:p>
        </p:txBody>
      </p:sp>
      <p:sp>
        <p:nvSpPr>
          <p:cNvPr id="6146" name="Rectangle 2">
            <a:extLst>
              <a:ext uri="{FF2B5EF4-FFF2-40B4-BE49-F238E27FC236}">
                <a16:creationId xmlns:a16="http://schemas.microsoft.com/office/drawing/2014/main" id="{ECB19EB3-C019-4D07-AA17-5FB8A66935DF}"/>
              </a:ext>
            </a:extLst>
          </p:cNvPr>
          <p:cNvSpPr>
            <a:spLocks noGrp="1" noChangeArrowheads="1"/>
          </p:cNvSpPr>
          <p:nvPr>
            <p:ph type="body" idx="1"/>
          </p:nvPr>
        </p:nvSpPr>
        <p:spPr/>
        <p:txBody>
          <a:bodyPr/>
          <a:lstStyle/>
          <a:p>
            <a:pPr marL="914400" indent="-914400" eaLnBrk="1" hangingPunct="1"/>
            <a:r>
              <a:rPr lang="en-US" altLang="en-US" dirty="0"/>
              <a:t>Privacy by Design</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2628D21-E5EA-466C-96DF-0304AD116CE9}"/>
              </a:ext>
            </a:extLst>
          </p:cNvPr>
          <p:cNvSpPr>
            <a:spLocks noGrp="1" noChangeArrowheads="1"/>
          </p:cNvSpPr>
          <p:nvPr>
            <p:ph type="title"/>
          </p:nvPr>
        </p:nvSpPr>
        <p:spPr/>
        <p:txBody>
          <a:bodyPr/>
          <a:lstStyle/>
          <a:p>
            <a:pPr eaLnBrk="1" hangingPunct="1"/>
            <a:r>
              <a:rPr lang="en-US" dirty="0"/>
              <a:t>Session Abstract – Strata – Privacy by Design</a:t>
            </a:r>
            <a:endParaRPr lang="en-US" altLang="en-US" dirty="0"/>
          </a:p>
        </p:txBody>
      </p:sp>
      <p:sp>
        <p:nvSpPr>
          <p:cNvPr id="7170" name="Rectangle 2">
            <a:extLst>
              <a:ext uri="{FF2B5EF4-FFF2-40B4-BE49-F238E27FC236}">
                <a16:creationId xmlns:a16="http://schemas.microsoft.com/office/drawing/2014/main" id="{D8A9CD47-2E49-4054-AF26-E0A21FB84B64}"/>
              </a:ext>
            </a:extLst>
          </p:cNvPr>
          <p:cNvSpPr>
            <a:spLocks noGrp="1" noChangeArrowheads="1"/>
          </p:cNvSpPr>
          <p:nvPr>
            <p:ph type="body" idx="1"/>
          </p:nvPr>
        </p:nvSpPr>
        <p:spPr>
          <a:xfrm>
            <a:off x="617538" y="1752600"/>
            <a:ext cx="23134637" cy="10363200"/>
          </a:xfrm>
        </p:spPr>
        <p:txBody>
          <a:bodyPr/>
          <a:lstStyle/>
          <a:p>
            <a:r>
              <a:rPr lang="en-US" sz="3600" dirty="0"/>
              <a:t>This session will introduce the concept of “Privacy by Design”, what it means, why it is so important and how to implement it within any organization.  </a:t>
            </a:r>
          </a:p>
          <a:p>
            <a:r>
              <a:rPr lang="en-US" sz="3600" dirty="0"/>
              <a:t> </a:t>
            </a:r>
          </a:p>
          <a:p>
            <a:r>
              <a:rPr lang="en-US" sz="3600" dirty="0"/>
              <a:t>Adhering to internationally accepted data privacy principles in every new data analytics initiative ensures compliance with virtually all current government or industry mandated data privacy regulations.  Enable the business to extract maximum financial benefit from available data assets without violating the trust between your organization and your customers.</a:t>
            </a:r>
          </a:p>
          <a:p>
            <a:r>
              <a:rPr lang="en-US" sz="3600" dirty="0"/>
              <a:t> </a:t>
            </a:r>
          </a:p>
          <a:p>
            <a:r>
              <a:rPr lang="en-US" sz="3600" dirty="0"/>
              <a:t>This session will outline how to apply various data protection and data access control technologies (both natively available and third party vendor add-on solutions) to achieve compliance with GDPR, HIPAA and other data privacy or data protection regulations.</a:t>
            </a:r>
          </a:p>
          <a:p>
            <a:r>
              <a:rPr lang="en-US" sz="3600" dirty="0"/>
              <a:t> </a:t>
            </a:r>
          </a:p>
          <a:p>
            <a:r>
              <a:rPr lang="en-US" sz="3600" dirty="0"/>
              <a:t>Never wait until just before going live in production to think about data privacy and security.  Build it in from the beginning to facilitate better regulatory compliance, reduce risk, reduce operating costs, shorten development times, improve customer trust and loyalty and gain more open access to sensitive and regulated data for business benefit, without violating generally accepted privacy principles.      </a:t>
            </a:r>
          </a:p>
          <a:p>
            <a:pPr eaLnBrk="1" hangingPunct="1"/>
            <a:endParaRPr lang="en-US" altLang="en-US" sz="3600"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83E5FB27-E3B9-4B57-95E5-AD6AE3D591D8}"/>
              </a:ext>
            </a:extLst>
          </p:cNvPr>
          <p:cNvSpPr>
            <a:spLocks noGrp="1" noChangeArrowheads="1"/>
          </p:cNvSpPr>
          <p:nvPr>
            <p:ph type="title"/>
          </p:nvPr>
        </p:nvSpPr>
        <p:spPr/>
        <p:txBody>
          <a:bodyPr/>
          <a:lstStyle/>
          <a:p>
            <a:pPr eaLnBrk="1" hangingPunct="1"/>
            <a:r>
              <a:rPr lang="en-US" altLang="en-US" dirty="0"/>
              <a:t>DCAP Solutions </a:t>
            </a:r>
          </a:p>
        </p:txBody>
      </p:sp>
      <p:sp>
        <p:nvSpPr>
          <p:cNvPr id="6146" name="Rectangle 2">
            <a:extLst>
              <a:ext uri="{FF2B5EF4-FFF2-40B4-BE49-F238E27FC236}">
                <a16:creationId xmlns:a16="http://schemas.microsoft.com/office/drawing/2014/main" id="{ECB19EB3-C019-4D07-AA17-5FB8A66935DF}"/>
              </a:ext>
            </a:extLst>
          </p:cNvPr>
          <p:cNvSpPr>
            <a:spLocks noGrp="1" noChangeArrowheads="1"/>
          </p:cNvSpPr>
          <p:nvPr>
            <p:ph type="body" idx="1"/>
          </p:nvPr>
        </p:nvSpPr>
        <p:spPr/>
        <p:txBody>
          <a:bodyPr/>
          <a:lstStyle/>
          <a:p>
            <a:pPr marL="914400" indent="-914400" eaLnBrk="1" hangingPunct="1"/>
            <a:r>
              <a:rPr lang="en-US" altLang="en-US" dirty="0"/>
              <a:t>Reference information</a:t>
            </a:r>
          </a:p>
        </p:txBody>
      </p:sp>
    </p:spTree>
    <p:extLst>
      <p:ext uri="{BB962C8B-B14F-4D97-AF65-F5344CB8AC3E}">
        <p14:creationId xmlns:p14="http://schemas.microsoft.com/office/powerpoint/2010/main" val="217998010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514600"/>
            <a:ext cx="23545799" cy="93726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867" dirty="0">
              <a:latin typeface="Avenir 45 Book"/>
            </a:endParaRPr>
          </a:p>
        </p:txBody>
      </p:sp>
      <p:sp>
        <p:nvSpPr>
          <p:cNvPr id="10" name="Rectangle 9"/>
          <p:cNvSpPr/>
          <p:nvPr/>
        </p:nvSpPr>
        <p:spPr>
          <a:xfrm rot="5400000">
            <a:off x="11023603" y="-11074399"/>
            <a:ext cx="2336799" cy="24384003"/>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867" dirty="0">
              <a:latin typeface="Avenir 45 Book"/>
            </a:endParaRPr>
          </a:p>
        </p:txBody>
      </p:sp>
      <p:graphicFrame>
        <p:nvGraphicFramePr>
          <p:cNvPr id="5" name="Table 4"/>
          <p:cNvGraphicFramePr>
            <a:graphicFrameLocks noGrp="1"/>
          </p:cNvGraphicFramePr>
          <p:nvPr>
            <p:extLst>
              <p:ext uri="{D42A27DB-BD31-4B8C-83A1-F6EECF244321}">
                <p14:modId xmlns:p14="http://schemas.microsoft.com/office/powerpoint/2010/main" val="2324451760"/>
              </p:ext>
            </p:extLst>
          </p:nvPr>
        </p:nvGraphicFramePr>
        <p:xfrm>
          <a:off x="685800" y="2743200"/>
          <a:ext cx="22881304" cy="8828961"/>
        </p:xfrm>
        <a:graphic>
          <a:graphicData uri="http://schemas.openxmlformats.org/drawingml/2006/table">
            <a:tbl>
              <a:tblPr firstRow="1" bandRow="1">
                <a:tableStyleId>{1E171933-4619-4E11-9A3F-F7608DF75F80}</a:tableStyleId>
              </a:tblPr>
              <a:tblGrid>
                <a:gridCol w="5197344">
                  <a:extLst>
                    <a:ext uri="{9D8B030D-6E8A-4147-A177-3AD203B41FA5}">
                      <a16:colId xmlns:a16="http://schemas.microsoft.com/office/drawing/2014/main" val="20000"/>
                    </a:ext>
                  </a:extLst>
                </a:gridCol>
                <a:gridCol w="3534195">
                  <a:extLst>
                    <a:ext uri="{9D8B030D-6E8A-4147-A177-3AD203B41FA5}">
                      <a16:colId xmlns:a16="http://schemas.microsoft.com/office/drawing/2014/main" val="20001"/>
                    </a:ext>
                  </a:extLst>
                </a:gridCol>
                <a:gridCol w="3326301">
                  <a:extLst>
                    <a:ext uri="{9D8B030D-6E8A-4147-A177-3AD203B41FA5}">
                      <a16:colId xmlns:a16="http://schemas.microsoft.com/office/drawing/2014/main" val="20002"/>
                    </a:ext>
                  </a:extLst>
                </a:gridCol>
                <a:gridCol w="3534195">
                  <a:extLst>
                    <a:ext uri="{9D8B030D-6E8A-4147-A177-3AD203B41FA5}">
                      <a16:colId xmlns:a16="http://schemas.microsoft.com/office/drawing/2014/main" val="20003"/>
                    </a:ext>
                  </a:extLst>
                </a:gridCol>
                <a:gridCol w="3326301">
                  <a:extLst>
                    <a:ext uri="{9D8B030D-6E8A-4147-A177-3AD203B41FA5}">
                      <a16:colId xmlns:a16="http://schemas.microsoft.com/office/drawing/2014/main" val="20004"/>
                    </a:ext>
                  </a:extLst>
                </a:gridCol>
                <a:gridCol w="3962968">
                  <a:extLst>
                    <a:ext uri="{9D8B030D-6E8A-4147-A177-3AD203B41FA5}">
                      <a16:colId xmlns:a16="http://schemas.microsoft.com/office/drawing/2014/main" val="20005"/>
                    </a:ext>
                  </a:extLst>
                </a:gridCol>
              </a:tblGrid>
              <a:tr h="483077">
                <a:tc>
                  <a:txBody>
                    <a:bodyPr/>
                    <a:lstStyle/>
                    <a:p>
                      <a:r>
                        <a:rPr lang="en-US" sz="2100" b="0" i="0" dirty="0">
                          <a:latin typeface="Avenir 85 Heavy"/>
                          <a:cs typeface="Avenir 85 Heavy"/>
                        </a:rPr>
                        <a:t>Algorithm   </a:t>
                      </a:r>
                      <a:r>
                        <a:rPr lang="en-US" sz="2100" b="0" i="0" dirty="0">
                          <a:latin typeface="Avenir 85 Heavy"/>
                          <a:cs typeface="Avenir 85 Heavy"/>
                          <a:sym typeface="Wingdings 3" panose="05040102010807070707" pitchFamily="18" charset="2"/>
                        </a:rPr>
                        <a:t></a:t>
                      </a:r>
                      <a:endParaRPr lang="en-US" sz="2100" b="0" i="0" dirty="0">
                        <a:latin typeface="Avenir 85 Heavy"/>
                        <a:cs typeface="Avenir 85 Heavy"/>
                      </a:endParaRPr>
                    </a:p>
                  </a:txBody>
                  <a:tcPr marL="210608" marR="210608" marT="78979" marB="78979" anchor="ctr">
                    <a:lnL w="12700" cmpd="sng">
                      <a:noFill/>
                    </a:lnL>
                    <a:lnR>
                      <a:noFill/>
                    </a:lnR>
                    <a:lnT w="12700" cmpd="sng">
                      <a:noFill/>
                    </a:lnT>
                    <a:lnB w="12700" cmpd="sng">
                      <a:noFill/>
                    </a:lnB>
                    <a:lnTlToBr w="12700" cmpd="sng">
                      <a:noFill/>
                      <a:prstDash val="solid"/>
                    </a:lnTlToBr>
                    <a:lnBlToTr w="12700" cmpd="sng">
                      <a:noFill/>
                      <a:prstDash val="solid"/>
                    </a:lnBlToTr>
                  </a:tcPr>
                </a:tc>
                <a:tc rowSpan="2">
                  <a:txBody>
                    <a:bodyPr/>
                    <a:lstStyle/>
                    <a:p>
                      <a:r>
                        <a:rPr lang="en-US" sz="2100" b="0" i="0" dirty="0">
                          <a:latin typeface="Avenir 85 Heavy"/>
                          <a:cs typeface="Avenir 85 Heavy"/>
                        </a:rPr>
                        <a:t>Encryption</a:t>
                      </a:r>
                    </a:p>
                    <a:p>
                      <a:r>
                        <a:rPr lang="en-US" sz="2100" b="0" i="0" dirty="0">
                          <a:latin typeface="Avenir 85 Heavy"/>
                          <a:cs typeface="Avenir 85 Heavy"/>
                        </a:rPr>
                        <a:t>(AES / TDES)</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rowSpan="2">
                  <a:txBody>
                    <a:bodyPr/>
                    <a:lstStyle/>
                    <a:p>
                      <a:r>
                        <a:rPr lang="en-US" sz="2100" b="0" i="0" dirty="0">
                          <a:latin typeface="Avenir 85 Heavy"/>
                          <a:cs typeface="Avenir 85 Heavy"/>
                        </a:rPr>
                        <a:t>Vaultless Tokenization</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rowSpan="2">
                  <a:txBody>
                    <a:bodyPr/>
                    <a:lstStyle/>
                    <a:p>
                      <a:r>
                        <a:rPr lang="en-US" sz="2100" b="0" i="0" dirty="0">
                          <a:latin typeface="Avenir 85 Heavy"/>
                          <a:cs typeface="Avenir 85 Heavy"/>
                        </a:rPr>
                        <a:t>Vault-based Tokenization</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rowSpan="2">
                  <a:txBody>
                    <a:bodyPr/>
                    <a:lstStyle/>
                    <a:p>
                      <a:r>
                        <a:rPr lang="en-US" sz="2100" b="0" i="0" dirty="0">
                          <a:latin typeface="Avenir 85 Heavy"/>
                          <a:cs typeface="Avenir 85 Heavy"/>
                        </a:rPr>
                        <a:t>Format Preserving Encryption</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rowSpan="2">
                  <a:txBody>
                    <a:bodyPr/>
                    <a:lstStyle/>
                    <a:p>
                      <a:r>
                        <a:rPr lang="en-US" sz="2100" b="0" i="0" dirty="0">
                          <a:latin typeface="Avenir 85 Heavy"/>
                          <a:cs typeface="Avenir 85 Heavy"/>
                        </a:rPr>
                        <a:t>Masking / Obfuscation</a:t>
                      </a:r>
                    </a:p>
                  </a:txBody>
                  <a:tcPr marL="210608" marR="210608" marT="78979" marB="78979"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13469">
                <a:tc>
                  <a:txBody>
                    <a:bodyPr/>
                    <a:lstStyle/>
                    <a:p>
                      <a:r>
                        <a:rPr lang="en-US" sz="2100" b="0" i="0" dirty="0">
                          <a:latin typeface="Avenir 85 Heavy"/>
                          <a:cs typeface="Avenir 85 Heavy"/>
                        </a:rPr>
                        <a:t>Properties  </a:t>
                      </a:r>
                      <a:r>
                        <a:rPr lang="en-US" sz="2100" b="0" i="0" dirty="0">
                          <a:latin typeface="Avenir 85 Heavy"/>
                          <a:cs typeface="Avenir 85 Heavy"/>
                          <a:sym typeface="Wingdings 3" panose="05040102010807070707" pitchFamily="18" charset="2"/>
                        </a:rPr>
                        <a:t></a:t>
                      </a:r>
                      <a:endParaRPr lang="en-US" sz="2100" b="0" i="0" dirty="0">
                        <a:solidFill>
                          <a:schemeClr val="bg1"/>
                        </a:solidFill>
                        <a:latin typeface="Avenir 85 Heavy"/>
                        <a:cs typeface="Avenir 85 Heavy"/>
                      </a:endParaRPr>
                    </a:p>
                  </a:txBody>
                  <a:tcPr marL="210608" marR="210608" marT="78979" marB="78979" anchor="ctr">
                    <a:lnL w="12700" cmpd="sng">
                      <a:noFill/>
                    </a:lnL>
                    <a:lnR>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690669">
                <a:tc>
                  <a:txBody>
                    <a:bodyPr/>
                    <a:lstStyle/>
                    <a:p>
                      <a:r>
                        <a:rPr lang="en-US" sz="2100" b="0" i="0" dirty="0">
                          <a:latin typeface="Avenir 65 Medium"/>
                          <a:cs typeface="Avenir 65 Medium"/>
                        </a:rPr>
                        <a:t>Strength</a:t>
                      </a:r>
                    </a:p>
                  </a:txBody>
                  <a:tcPr marL="210608" marR="210608" marT="78979" marB="78979"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Strong</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Strong</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Strong</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Strong</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Strong - Medium</a:t>
                      </a:r>
                    </a:p>
                  </a:txBody>
                  <a:tcPr marL="210608" marR="210608" marT="78979" marB="78979"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08197">
                <a:tc>
                  <a:txBody>
                    <a:bodyPr/>
                    <a:lstStyle/>
                    <a:p>
                      <a:r>
                        <a:rPr lang="en-US" sz="2100" b="0" i="0" dirty="0">
                          <a:latin typeface="Avenir 65 Medium"/>
                          <a:cs typeface="Avenir 65 Medium"/>
                        </a:rPr>
                        <a:t>Where Used</a:t>
                      </a:r>
                    </a:p>
                  </a:txBody>
                  <a:tcPr marL="210608" marR="210608" marT="78979" marB="78979"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Production</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Production</a:t>
                      </a:r>
                      <a:r>
                        <a:rPr lang="en-US" sz="2100" b="0" i="0" baseline="0" dirty="0">
                          <a:latin typeface="Avenir 65 Medium"/>
                          <a:cs typeface="Avenir 65 Medium"/>
                        </a:rPr>
                        <a:t> / </a:t>
                      </a:r>
                    </a:p>
                    <a:p>
                      <a:r>
                        <a:rPr lang="en-US" sz="2100" b="0" i="0" baseline="0" dirty="0">
                          <a:latin typeface="Avenir 65 Medium"/>
                          <a:cs typeface="Avenir 65 Medium"/>
                        </a:rPr>
                        <a:t>Non-Production</a:t>
                      </a:r>
                      <a:endParaRPr lang="en-US" sz="2100" b="0" i="0" dirty="0">
                        <a:latin typeface="Avenir 65 Medium"/>
                        <a:cs typeface="Avenir 65 Medium"/>
                      </a:endParaRP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Production</a:t>
                      </a:r>
                      <a:r>
                        <a:rPr lang="en-US" sz="2100" b="0" i="0" baseline="0" dirty="0">
                          <a:latin typeface="Avenir 65 Medium"/>
                          <a:cs typeface="Avenir 65 Medium"/>
                        </a:rPr>
                        <a:t> / </a:t>
                      </a:r>
                    </a:p>
                    <a:p>
                      <a:r>
                        <a:rPr lang="en-US" sz="2100" b="0" i="0" baseline="0" dirty="0">
                          <a:latin typeface="Avenir 65 Medium"/>
                          <a:cs typeface="Avenir 65 Medium"/>
                        </a:rPr>
                        <a:t>Non-Production</a:t>
                      </a:r>
                      <a:endParaRPr lang="en-US" sz="2100" b="0" i="0" dirty="0">
                        <a:latin typeface="Avenir 65 Medium"/>
                        <a:cs typeface="Avenir 65 Medium"/>
                      </a:endParaRP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Production</a:t>
                      </a:r>
                      <a:r>
                        <a:rPr lang="en-US" sz="2100" b="0" i="0" baseline="0" dirty="0">
                          <a:latin typeface="Avenir 65 Medium"/>
                          <a:cs typeface="Avenir 65 Medium"/>
                        </a:rPr>
                        <a:t> / </a:t>
                      </a:r>
                    </a:p>
                    <a:p>
                      <a:r>
                        <a:rPr lang="en-US" sz="2100" b="0" i="0" baseline="0" dirty="0">
                          <a:latin typeface="Avenir 65 Medium"/>
                          <a:cs typeface="Avenir 65 Medium"/>
                        </a:rPr>
                        <a:t>Non-Production</a:t>
                      </a:r>
                      <a:endParaRPr lang="en-US" sz="2100" b="0" i="0" dirty="0">
                        <a:latin typeface="Avenir 65 Medium"/>
                        <a:cs typeface="Avenir 65 Medium"/>
                      </a:endParaRP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Non-Production</a:t>
                      </a:r>
                    </a:p>
                  </a:txBody>
                  <a:tcPr marL="210608" marR="210608" marT="78979" marB="78979"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90669">
                <a:tc>
                  <a:txBody>
                    <a:bodyPr/>
                    <a:lstStyle/>
                    <a:p>
                      <a:r>
                        <a:rPr lang="en-US" sz="2100" b="0" i="0" dirty="0">
                          <a:latin typeface="Avenir 65 Medium"/>
                          <a:cs typeface="Avenir 65 Medium"/>
                        </a:rPr>
                        <a:t>Performance</a:t>
                      </a:r>
                    </a:p>
                  </a:txBody>
                  <a:tcPr marL="210608" marR="210608" marT="78979" marB="78979"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Fastest</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baseline="0" dirty="0">
                          <a:latin typeface="Avenir 65 Medium"/>
                          <a:cs typeface="Avenir 65 Medium"/>
                        </a:rPr>
                        <a:t>Fast</a:t>
                      </a:r>
                      <a:endParaRPr lang="en-US" sz="2100" b="0" i="0" dirty="0">
                        <a:latin typeface="Avenir 65 Medium"/>
                        <a:cs typeface="Avenir 65 Medium"/>
                      </a:endParaRP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Slowest</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Medium</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Medium – N/A</a:t>
                      </a:r>
                    </a:p>
                  </a:txBody>
                  <a:tcPr marL="210608" marR="210608" marT="78979" marB="78979"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90669">
                <a:tc>
                  <a:txBody>
                    <a:bodyPr/>
                    <a:lstStyle/>
                    <a:p>
                      <a:r>
                        <a:rPr lang="en-US" sz="2100" b="0" i="0" dirty="0">
                          <a:latin typeface="Avenir 65 Medium"/>
                          <a:cs typeface="Avenir 65 Medium"/>
                        </a:rPr>
                        <a:t>Transparency</a:t>
                      </a:r>
                    </a:p>
                  </a:txBody>
                  <a:tcPr marL="210608" marR="210608" marT="78979" marB="78979"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Poor</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High</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High</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High</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High</a:t>
                      </a:r>
                    </a:p>
                  </a:txBody>
                  <a:tcPr marL="210608" marR="210608" marT="78979" marB="78979"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90669">
                <a:tc>
                  <a:txBody>
                    <a:bodyPr/>
                    <a:lstStyle/>
                    <a:p>
                      <a:r>
                        <a:rPr lang="en-US" sz="2100" b="0" i="0" dirty="0">
                          <a:latin typeface="Avenir 65 Medium"/>
                          <a:cs typeface="Avenir 65 Medium"/>
                        </a:rPr>
                        <a:t>Reversibility</a:t>
                      </a:r>
                    </a:p>
                  </a:txBody>
                  <a:tcPr marL="210608" marR="210608" marT="78979" marB="78979"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Reversible</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Reversible</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Reversible</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Reversible</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Not Reversible</a:t>
                      </a:r>
                    </a:p>
                  </a:txBody>
                  <a:tcPr marL="210608" marR="210608" marT="78979" marB="78979"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90669">
                <a:tc>
                  <a:txBody>
                    <a:bodyPr/>
                    <a:lstStyle/>
                    <a:p>
                      <a:r>
                        <a:rPr lang="en-US" sz="2100" b="0" i="0" dirty="0">
                          <a:latin typeface="Avenir 65 Medium"/>
                          <a:cs typeface="Avenir 65 Medium"/>
                        </a:rPr>
                        <a:t>Standards Based</a:t>
                      </a:r>
                    </a:p>
                  </a:txBody>
                  <a:tcPr marL="210608" marR="210608" marT="78979" marB="78979"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NIST,</a:t>
                      </a:r>
                      <a:r>
                        <a:rPr lang="en-US" sz="2100" b="0" i="0" baseline="0" dirty="0">
                          <a:latin typeface="Avenir 65 Medium"/>
                          <a:cs typeface="Avenir 65 Medium"/>
                        </a:rPr>
                        <a:t> FIPS</a:t>
                      </a:r>
                      <a:r>
                        <a:rPr lang="en-US" sz="2100" b="0" i="0" dirty="0">
                          <a:latin typeface="Avenir 65 Medium"/>
                          <a:cs typeface="Avenir 65 Medium"/>
                        </a:rPr>
                        <a:t> &amp; Others</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None</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None</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NIST</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None</a:t>
                      </a:r>
                    </a:p>
                  </a:txBody>
                  <a:tcPr marL="210608" marR="210608" marT="78979" marB="78979"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690669">
                <a:tc>
                  <a:txBody>
                    <a:bodyPr/>
                    <a:lstStyle/>
                    <a:p>
                      <a:r>
                        <a:rPr lang="en-US" sz="2100" b="0" i="0" dirty="0">
                          <a:latin typeface="Avenir 65 Medium"/>
                          <a:cs typeface="Avenir 65 Medium"/>
                        </a:rPr>
                        <a:t>Usability</a:t>
                      </a:r>
                      <a:r>
                        <a:rPr lang="en-US" sz="2100" b="0" i="0" baseline="0" dirty="0">
                          <a:latin typeface="Avenir 65 Medium"/>
                          <a:cs typeface="Avenir 65 Medium"/>
                        </a:rPr>
                        <a:t> with Analytics</a:t>
                      </a:r>
                      <a:endParaRPr lang="en-US" sz="2100" b="0" i="0" dirty="0">
                        <a:latin typeface="Avenir 65 Medium"/>
                        <a:cs typeface="Avenir 65 Medium"/>
                      </a:endParaRPr>
                    </a:p>
                  </a:txBody>
                  <a:tcPr marL="210608" marR="210608" marT="78979" marB="78979"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Medium</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High</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Medium</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High</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Medium</a:t>
                      </a:r>
                    </a:p>
                  </a:txBody>
                  <a:tcPr marL="210608" marR="210608" marT="78979" marB="78979"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808197">
                <a:tc>
                  <a:txBody>
                    <a:bodyPr/>
                    <a:lstStyle/>
                    <a:p>
                      <a:r>
                        <a:rPr lang="en-US" sz="2100" b="0" i="0" dirty="0">
                          <a:latin typeface="Avenir 65 Medium"/>
                          <a:cs typeface="Avenir 65 Medium"/>
                        </a:rPr>
                        <a:t>Deployment Choices</a:t>
                      </a:r>
                    </a:p>
                  </a:txBody>
                  <a:tcPr marL="210608" marR="210608" marT="78979" marB="78979"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Cluster or</a:t>
                      </a:r>
                      <a:r>
                        <a:rPr lang="en-US" sz="2100" b="0" i="0" baseline="0" dirty="0">
                          <a:latin typeface="Avenir 65 Medium"/>
                          <a:cs typeface="Avenir 65 Medium"/>
                        </a:rPr>
                        <a:t> </a:t>
                      </a:r>
                    </a:p>
                    <a:p>
                      <a:r>
                        <a:rPr lang="en-US" sz="2100" b="0" i="0" baseline="0" dirty="0">
                          <a:latin typeface="Avenir 65 Medium"/>
                          <a:cs typeface="Avenir 65 Medium"/>
                        </a:rPr>
                        <a:t>In-Process</a:t>
                      </a:r>
                      <a:endParaRPr lang="en-US" sz="2100" b="0" i="0" dirty="0">
                        <a:latin typeface="Avenir 65 Medium"/>
                        <a:cs typeface="Avenir 65 Medium"/>
                      </a:endParaRP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Cluster</a:t>
                      </a:r>
                      <a:r>
                        <a:rPr lang="en-US" sz="2100" b="0" i="0" baseline="0" dirty="0">
                          <a:latin typeface="Avenir 65 Medium"/>
                          <a:cs typeface="Avenir 65 Medium"/>
                        </a:rPr>
                        <a:t> or</a:t>
                      </a:r>
                    </a:p>
                    <a:p>
                      <a:r>
                        <a:rPr lang="en-US" sz="2100" b="0" i="0" baseline="0" dirty="0">
                          <a:latin typeface="Avenir 65 Medium"/>
                          <a:cs typeface="Avenir 65 Medium"/>
                        </a:rPr>
                        <a:t>In-Process</a:t>
                      </a:r>
                      <a:endParaRPr lang="en-US" sz="2100" b="0" i="0" dirty="0">
                        <a:latin typeface="Avenir 65 Medium"/>
                        <a:cs typeface="Avenir 65 Medium"/>
                      </a:endParaRP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Cluster</a:t>
                      </a:r>
                      <a:endParaRPr lang="en-US" sz="2100" b="0" i="0" baseline="0" dirty="0">
                        <a:latin typeface="Avenir 65 Medium"/>
                        <a:cs typeface="Avenir 65 Medium"/>
                      </a:endParaRP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Cluster or</a:t>
                      </a:r>
                      <a:r>
                        <a:rPr lang="en-US" sz="2100" b="0" i="0" baseline="0" dirty="0">
                          <a:latin typeface="Avenir 65 Medium"/>
                          <a:cs typeface="Avenir 65 Medium"/>
                        </a:rPr>
                        <a:t> </a:t>
                      </a:r>
                    </a:p>
                    <a:p>
                      <a:r>
                        <a:rPr lang="en-US" sz="2100" b="0" i="0" baseline="0" dirty="0">
                          <a:latin typeface="Avenir 65 Medium"/>
                          <a:cs typeface="Avenir 65 Medium"/>
                        </a:rPr>
                        <a:t>In-Process</a:t>
                      </a:r>
                      <a:endParaRPr lang="en-US" sz="2100" b="0" i="0" dirty="0">
                        <a:latin typeface="Avenir 65 Medium"/>
                        <a:cs typeface="Avenir 65 Medium"/>
                      </a:endParaRP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N/A</a:t>
                      </a:r>
                    </a:p>
                  </a:txBody>
                  <a:tcPr marL="210608" marR="210608" marT="78979" marB="78979"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6906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0" i="0" dirty="0">
                          <a:latin typeface="Avenir 65 Medium"/>
                          <a:cs typeface="Avenir 65 Medium"/>
                        </a:rPr>
                        <a:t>Applicability</a:t>
                      </a:r>
                      <a:r>
                        <a:rPr lang="en-US" sz="2100" b="0" i="0" baseline="0" dirty="0">
                          <a:latin typeface="Avenir 65 Medium"/>
                          <a:cs typeface="Avenir 65 Medium"/>
                        </a:rPr>
                        <a:t> for PCI DSS</a:t>
                      </a:r>
                      <a:endParaRPr lang="en-US" sz="2100" b="0" i="0" dirty="0">
                        <a:solidFill>
                          <a:schemeClr val="tx1"/>
                        </a:solidFill>
                        <a:latin typeface="Avenir 65 Medium"/>
                        <a:cs typeface="Avenir 65 Medium"/>
                      </a:endParaRPr>
                    </a:p>
                  </a:txBody>
                  <a:tcPr marL="210608" marR="210608" marT="78979" marB="78979"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Medium</a:t>
                      </a:r>
                      <a:endParaRPr lang="en-US" sz="2100" b="0" i="0" dirty="0">
                        <a:solidFill>
                          <a:schemeClr val="tx1"/>
                        </a:solidFill>
                        <a:latin typeface="Avenir 65 Medium"/>
                        <a:cs typeface="Avenir 65 Medium"/>
                      </a:endParaRP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Highest</a:t>
                      </a:r>
                      <a:endParaRPr lang="en-US" sz="2100" b="0" i="0" dirty="0">
                        <a:solidFill>
                          <a:schemeClr val="tx1"/>
                        </a:solidFill>
                        <a:latin typeface="Avenir 65 Medium"/>
                        <a:cs typeface="Avenir 65 Medium"/>
                      </a:endParaRP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baseline="0" dirty="0">
                          <a:latin typeface="Avenir 65 Medium"/>
                          <a:cs typeface="Avenir 65 Medium"/>
                        </a:rPr>
                        <a:t>High</a:t>
                      </a:r>
                      <a:endParaRPr lang="en-US" sz="2100" b="0" i="0" baseline="0" dirty="0">
                        <a:solidFill>
                          <a:schemeClr val="tx1"/>
                        </a:solidFill>
                        <a:latin typeface="Avenir 65 Medium"/>
                        <a:cs typeface="Avenir 65 Medium"/>
                      </a:endParaRP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Medium</a:t>
                      </a:r>
                      <a:endParaRPr lang="en-US" sz="2100" b="0" i="0" dirty="0">
                        <a:solidFill>
                          <a:schemeClr val="tx1"/>
                        </a:solidFill>
                        <a:latin typeface="Avenir 65 Medium"/>
                        <a:cs typeface="Avenir 65 Medium"/>
                      </a:endParaRP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Not</a:t>
                      </a:r>
                      <a:r>
                        <a:rPr lang="en-US" sz="2100" b="0" i="0" baseline="0" dirty="0">
                          <a:latin typeface="Avenir 65 Medium"/>
                          <a:cs typeface="Avenir 65 Medium"/>
                        </a:rPr>
                        <a:t> Usable</a:t>
                      </a:r>
                      <a:endParaRPr lang="en-US" sz="2100" b="0" i="0" dirty="0">
                        <a:solidFill>
                          <a:schemeClr val="tx1"/>
                        </a:solidFill>
                        <a:latin typeface="Avenir 65 Medium"/>
                        <a:cs typeface="Avenir 65 Medium"/>
                      </a:endParaRPr>
                    </a:p>
                  </a:txBody>
                  <a:tcPr marL="210608" marR="210608" marT="78979" marB="78979"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6906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0" i="0" dirty="0">
                          <a:latin typeface="Avenir 65 Medium"/>
                          <a:cs typeface="Avenir 65 Medium"/>
                        </a:rPr>
                        <a:t>Applicability</a:t>
                      </a:r>
                      <a:r>
                        <a:rPr lang="en-US" sz="2100" b="0" i="0" baseline="0" dirty="0">
                          <a:latin typeface="Avenir 65 Medium"/>
                          <a:cs typeface="Avenir 65 Medium"/>
                        </a:rPr>
                        <a:t> for PII</a:t>
                      </a:r>
                      <a:endParaRPr lang="en-US" sz="2100" b="0" i="0" dirty="0">
                        <a:latin typeface="Avenir 65 Medium"/>
                        <a:cs typeface="Avenir 65 Medium"/>
                      </a:endParaRPr>
                    </a:p>
                  </a:txBody>
                  <a:tcPr marL="210608" marR="210608" marT="78979" marB="78979"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High</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Highest</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baseline="0" dirty="0">
                          <a:latin typeface="Avenir 65 Medium"/>
                          <a:cs typeface="Avenir 65 Medium"/>
                        </a:rPr>
                        <a:t>Not Usable</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High</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Low</a:t>
                      </a:r>
                    </a:p>
                  </a:txBody>
                  <a:tcPr marL="210608" marR="210608" marT="78979" marB="78979"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6906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0" i="0" dirty="0">
                          <a:latin typeface="Avenir 65 Medium"/>
                          <a:cs typeface="Avenir 65 Medium"/>
                        </a:rPr>
                        <a:t>Applicability</a:t>
                      </a:r>
                      <a:r>
                        <a:rPr lang="en-US" sz="2100" b="0" i="0" baseline="0" dirty="0">
                          <a:latin typeface="Avenir 65 Medium"/>
                          <a:cs typeface="Avenir 65 Medium"/>
                        </a:rPr>
                        <a:t> for PHI</a:t>
                      </a:r>
                      <a:endParaRPr lang="en-US" sz="2100" b="0" i="0" dirty="0">
                        <a:latin typeface="Avenir 65 Medium"/>
                        <a:cs typeface="Avenir 65 Medium"/>
                      </a:endParaRPr>
                    </a:p>
                  </a:txBody>
                  <a:tcPr marL="210608" marR="210608" marT="78979" marB="78979"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High</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Highest</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baseline="0" dirty="0">
                          <a:latin typeface="Avenir 65 Medium"/>
                          <a:cs typeface="Avenir 65 Medium"/>
                        </a:rPr>
                        <a:t>Not Usable</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High</a:t>
                      </a:r>
                    </a:p>
                  </a:txBody>
                  <a:tcPr marL="210608" marR="210608" marT="78979" marB="78979"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100" b="0" i="0" dirty="0">
                          <a:latin typeface="Avenir 65 Medium"/>
                          <a:cs typeface="Avenir 65 Medium"/>
                        </a:rPr>
                        <a:t>Low</a:t>
                      </a:r>
                    </a:p>
                  </a:txBody>
                  <a:tcPr marL="210608" marR="210608" marT="78979" marB="78979"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sp>
        <p:nvSpPr>
          <p:cNvPr id="12" name="Rectangle 11"/>
          <p:cNvSpPr/>
          <p:nvPr/>
        </p:nvSpPr>
        <p:spPr>
          <a:xfrm>
            <a:off x="533400" y="643996"/>
            <a:ext cx="23850599" cy="925190"/>
          </a:xfrm>
          <a:prstGeom prst="rect">
            <a:avLst/>
          </a:prstGeom>
        </p:spPr>
        <p:txBody>
          <a:bodyPr wrap="square">
            <a:spAutoFit/>
          </a:bodyPr>
          <a:lstStyle/>
          <a:p>
            <a:pPr algn="ctr">
              <a:lnSpc>
                <a:spcPct val="80000"/>
              </a:lnSpc>
            </a:pPr>
            <a:r>
              <a:rPr lang="en-US" sz="6600" dirty="0">
                <a:solidFill>
                  <a:schemeClr val="bg1"/>
                </a:solidFill>
                <a:latin typeface="Avenir 85 Heavy"/>
                <a:cs typeface="Avenir 85 Heavy"/>
              </a:rPr>
              <a:t>Factors to consider in selecting and comparing protection methods</a:t>
            </a:r>
            <a:endParaRPr lang="en-US" sz="3600" dirty="0">
              <a:solidFill>
                <a:schemeClr val="bg1"/>
              </a:solidFill>
              <a:latin typeface="Avenir 85 Heavy"/>
              <a:cs typeface="Avenir 85 Heavy"/>
            </a:endParaRPr>
          </a:p>
        </p:txBody>
      </p:sp>
    </p:spTree>
    <p:extLst>
      <p:ext uri="{BB962C8B-B14F-4D97-AF65-F5344CB8AC3E}">
        <p14:creationId xmlns:p14="http://schemas.microsoft.com/office/powerpoint/2010/main" val="421483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863599"/>
            <a:ext cx="24384000" cy="13145721"/>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867" dirty="0">
              <a:latin typeface="Avenir 45 Book"/>
            </a:endParaRPr>
          </a:p>
        </p:txBody>
      </p:sp>
      <p:sp>
        <p:nvSpPr>
          <p:cNvPr id="78" name="Rectangle 77"/>
          <p:cNvSpPr/>
          <p:nvPr/>
        </p:nvSpPr>
        <p:spPr>
          <a:xfrm flipV="1">
            <a:off x="812800" y="4292598"/>
            <a:ext cx="2235200" cy="5561808"/>
          </a:xfrm>
          <a:prstGeom prst="rect">
            <a:avLst/>
          </a:prstGeom>
          <a:gradFill flip="none" rotWithShape="1">
            <a:gsLst>
              <a:gs pos="0">
                <a:schemeClr val="bg1"/>
              </a:gs>
              <a:gs pos="100000">
                <a:schemeClr val="bg1">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867" dirty="0"/>
          </a:p>
        </p:txBody>
      </p:sp>
      <p:sp>
        <p:nvSpPr>
          <p:cNvPr id="79" name="Chevron 78"/>
          <p:cNvSpPr/>
          <p:nvPr/>
        </p:nvSpPr>
        <p:spPr>
          <a:xfrm rot="16200000">
            <a:off x="714223" y="2887497"/>
            <a:ext cx="2351075" cy="3129280"/>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867" dirty="0">
              <a:solidFill>
                <a:schemeClr val="tx1"/>
              </a:solidFill>
            </a:endParaRPr>
          </a:p>
        </p:txBody>
      </p:sp>
      <p:sp>
        <p:nvSpPr>
          <p:cNvPr id="73" name="Chevron 72"/>
          <p:cNvSpPr/>
          <p:nvPr/>
        </p:nvSpPr>
        <p:spPr>
          <a:xfrm rot="10800000">
            <a:off x="1712927" y="9169398"/>
            <a:ext cx="2351075" cy="3129280"/>
          </a:xfrm>
          <a:prstGeom prst="chevron">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867" dirty="0">
              <a:solidFill>
                <a:schemeClr val="accent2">
                  <a:lumMod val="20000"/>
                  <a:lumOff val="80000"/>
                </a:schemeClr>
              </a:solidFill>
            </a:endParaRPr>
          </a:p>
        </p:txBody>
      </p:sp>
      <p:sp>
        <p:nvSpPr>
          <p:cNvPr id="74" name="Chevron 73"/>
          <p:cNvSpPr/>
          <p:nvPr/>
        </p:nvSpPr>
        <p:spPr>
          <a:xfrm>
            <a:off x="21742401" y="9169398"/>
            <a:ext cx="2351075" cy="3129280"/>
          </a:xfrm>
          <a:prstGeom prst="chevron">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867" dirty="0">
              <a:solidFill>
                <a:schemeClr val="accent2">
                  <a:lumMod val="20000"/>
                  <a:lumOff val="80000"/>
                </a:schemeClr>
              </a:solidFill>
            </a:endParaRPr>
          </a:p>
        </p:txBody>
      </p:sp>
      <p:sp>
        <p:nvSpPr>
          <p:cNvPr id="4" name="Rectangle 3"/>
          <p:cNvSpPr/>
          <p:nvPr/>
        </p:nvSpPr>
        <p:spPr>
          <a:xfrm>
            <a:off x="2641600" y="10438870"/>
            <a:ext cx="20523200" cy="535088"/>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867" dirty="0"/>
          </a:p>
        </p:txBody>
      </p:sp>
      <p:sp>
        <p:nvSpPr>
          <p:cNvPr id="75" name="Rectangle 74"/>
          <p:cNvSpPr/>
          <p:nvPr/>
        </p:nvSpPr>
        <p:spPr>
          <a:xfrm>
            <a:off x="2641600" y="9854406"/>
            <a:ext cx="20523200" cy="535088"/>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867" dirty="0"/>
          </a:p>
        </p:txBody>
      </p:sp>
      <p:sp>
        <p:nvSpPr>
          <p:cNvPr id="76" name="Rectangle 75"/>
          <p:cNvSpPr/>
          <p:nvPr/>
        </p:nvSpPr>
        <p:spPr>
          <a:xfrm>
            <a:off x="2641600" y="11023334"/>
            <a:ext cx="20523200" cy="535088"/>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867" dirty="0"/>
          </a:p>
        </p:txBody>
      </p:sp>
      <p:sp>
        <p:nvSpPr>
          <p:cNvPr id="77" name="Rectangle 76"/>
          <p:cNvSpPr/>
          <p:nvPr/>
        </p:nvSpPr>
        <p:spPr>
          <a:xfrm>
            <a:off x="3251200" y="11607798"/>
            <a:ext cx="19304000" cy="535088"/>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867" dirty="0"/>
          </a:p>
        </p:txBody>
      </p:sp>
      <p:sp>
        <p:nvSpPr>
          <p:cNvPr id="58" name="Rectangle 57"/>
          <p:cNvSpPr/>
          <p:nvPr/>
        </p:nvSpPr>
        <p:spPr>
          <a:xfrm rot="5400000">
            <a:off x="10846250" y="-10897046"/>
            <a:ext cx="2691505" cy="24384003"/>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867" dirty="0">
              <a:latin typeface="Avenir 45 Book"/>
            </a:endParaRPr>
          </a:p>
        </p:txBody>
      </p:sp>
      <p:sp>
        <p:nvSpPr>
          <p:cNvPr id="61" name="Rectangle 60"/>
          <p:cNvSpPr/>
          <p:nvPr/>
        </p:nvSpPr>
        <p:spPr>
          <a:xfrm>
            <a:off x="4267200" y="965200"/>
            <a:ext cx="20116800" cy="1034642"/>
          </a:xfrm>
          <a:prstGeom prst="rect">
            <a:avLst/>
          </a:prstGeom>
        </p:spPr>
        <p:txBody>
          <a:bodyPr wrap="square">
            <a:spAutoFit/>
          </a:bodyPr>
          <a:lstStyle/>
          <a:p>
            <a:pPr algn="ctr">
              <a:lnSpc>
                <a:spcPct val="80000"/>
              </a:lnSpc>
            </a:pPr>
            <a:r>
              <a:rPr lang="en-US" sz="7467" dirty="0">
                <a:solidFill>
                  <a:schemeClr val="bg1"/>
                </a:solidFill>
                <a:latin typeface="Avenir 85 Heavy"/>
                <a:cs typeface="Avenir 85 Heavy"/>
              </a:rPr>
              <a:t>To Encrypt or Tokenize - This is the Question</a:t>
            </a:r>
            <a:endParaRPr lang="en-US" sz="4267" dirty="0">
              <a:solidFill>
                <a:schemeClr val="bg1"/>
              </a:solidFill>
              <a:latin typeface="Avenir 85 Heavy"/>
              <a:cs typeface="Avenir 85 Heavy"/>
            </a:endParaRPr>
          </a:p>
        </p:txBody>
      </p:sp>
      <p:sp>
        <p:nvSpPr>
          <p:cNvPr id="62" name="Rectangle 61"/>
          <p:cNvSpPr/>
          <p:nvPr/>
        </p:nvSpPr>
        <p:spPr>
          <a:xfrm>
            <a:off x="1732107" y="2667000"/>
            <a:ext cx="5486400" cy="666786"/>
          </a:xfrm>
          <a:prstGeom prst="rect">
            <a:avLst/>
          </a:prstGeom>
          <a:noFill/>
          <a:ln>
            <a:noFill/>
          </a:ln>
        </p:spPr>
        <p:txBody>
          <a:bodyPr wrap="square">
            <a:spAutoFit/>
          </a:bodyPr>
          <a:lstStyle/>
          <a:p>
            <a:pPr algn="ctr"/>
            <a:r>
              <a:rPr lang="en-US" sz="3733" dirty="0">
                <a:latin typeface="Avenir 85 Heavy"/>
                <a:cs typeface="Avenir 85 Heavy"/>
              </a:rPr>
              <a:t>Tokenization</a:t>
            </a:r>
            <a:endParaRPr lang="en-US" sz="2400" dirty="0">
              <a:latin typeface="Avenir 65 Medium"/>
              <a:cs typeface="Avenir 65 Medium"/>
            </a:endParaRPr>
          </a:p>
        </p:txBody>
      </p:sp>
      <p:sp>
        <p:nvSpPr>
          <p:cNvPr id="63" name="Rectangle 62"/>
          <p:cNvSpPr/>
          <p:nvPr/>
        </p:nvSpPr>
        <p:spPr>
          <a:xfrm>
            <a:off x="19613707" y="2743200"/>
            <a:ext cx="4770289" cy="666786"/>
          </a:xfrm>
          <a:prstGeom prst="rect">
            <a:avLst/>
          </a:prstGeom>
          <a:noFill/>
          <a:ln>
            <a:noFill/>
          </a:ln>
        </p:spPr>
        <p:txBody>
          <a:bodyPr wrap="square">
            <a:spAutoFit/>
          </a:bodyPr>
          <a:lstStyle/>
          <a:p>
            <a:pPr algn="ctr"/>
            <a:r>
              <a:rPr lang="en-US" sz="3733" dirty="0">
                <a:latin typeface="Avenir 85 Heavy"/>
                <a:cs typeface="Avenir 85 Heavy"/>
              </a:rPr>
              <a:t>Encryption</a:t>
            </a:r>
            <a:endParaRPr lang="en-US" sz="2400" dirty="0">
              <a:latin typeface="Avenir 65 Medium"/>
              <a:cs typeface="Avenir 65 Medium"/>
            </a:endParaRPr>
          </a:p>
        </p:txBody>
      </p:sp>
      <p:grpSp>
        <p:nvGrpSpPr>
          <p:cNvPr id="65" name="Group 64"/>
          <p:cNvGrpSpPr>
            <a:grpSpLocks/>
          </p:cNvGrpSpPr>
          <p:nvPr/>
        </p:nvGrpSpPr>
        <p:grpSpPr bwMode="auto">
          <a:xfrm>
            <a:off x="3886200" y="3470442"/>
            <a:ext cx="18084800" cy="6308557"/>
            <a:chOff x="1295400" y="1828800"/>
            <a:chExt cx="6781800" cy="4191000"/>
          </a:xfrm>
        </p:grpSpPr>
        <p:cxnSp>
          <p:nvCxnSpPr>
            <p:cNvPr id="105" name="Straight Connector 2"/>
            <p:cNvCxnSpPr>
              <a:cxnSpLocks noChangeShapeType="1"/>
            </p:cNvCxnSpPr>
            <p:nvPr/>
          </p:nvCxnSpPr>
          <p:spPr bwMode="auto">
            <a:xfrm>
              <a:off x="1295400" y="1828800"/>
              <a:ext cx="0" cy="4191000"/>
            </a:xfrm>
            <a:prstGeom prst="line">
              <a:avLst/>
            </a:prstGeom>
            <a:noFill/>
            <a:ln w="28575" algn="ctr">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6" name="Straight Connector 7"/>
            <p:cNvCxnSpPr>
              <a:cxnSpLocks noChangeShapeType="1"/>
            </p:cNvCxnSpPr>
            <p:nvPr/>
          </p:nvCxnSpPr>
          <p:spPr bwMode="auto">
            <a:xfrm>
              <a:off x="8077200" y="1828800"/>
              <a:ext cx="0" cy="4191000"/>
            </a:xfrm>
            <a:prstGeom prst="line">
              <a:avLst/>
            </a:prstGeom>
            <a:noFill/>
            <a:ln w="28575" algn="ctr">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7" name="Straight Connector 4"/>
            <p:cNvCxnSpPr>
              <a:cxnSpLocks noChangeShapeType="1"/>
            </p:cNvCxnSpPr>
            <p:nvPr/>
          </p:nvCxnSpPr>
          <p:spPr bwMode="auto">
            <a:xfrm>
              <a:off x="1295400" y="6005651"/>
              <a:ext cx="6781800" cy="0"/>
            </a:xfrm>
            <a:prstGeom prst="line">
              <a:avLst/>
            </a:prstGeom>
            <a:noFill/>
            <a:ln w="28575" algn="ctr">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08" name="Rectangle 107"/>
          <p:cNvSpPr/>
          <p:nvPr/>
        </p:nvSpPr>
        <p:spPr>
          <a:xfrm>
            <a:off x="406400" y="4292598"/>
            <a:ext cx="3048000" cy="1200329"/>
          </a:xfrm>
          <a:prstGeom prst="rect">
            <a:avLst/>
          </a:prstGeom>
        </p:spPr>
        <p:txBody>
          <a:bodyPr wrap="square">
            <a:spAutoFit/>
          </a:bodyPr>
          <a:lstStyle/>
          <a:p>
            <a:pPr algn="ctr"/>
            <a:r>
              <a:rPr lang="en-US" sz="2400" dirty="0">
                <a:latin typeface="Avenir 85 Heavy"/>
                <a:cs typeface="Avenir 85 Heavy"/>
              </a:rPr>
              <a:t>Increasing</a:t>
            </a:r>
            <a:br>
              <a:rPr lang="en-US" sz="2400" dirty="0">
                <a:latin typeface="Avenir 85 Heavy"/>
                <a:cs typeface="Avenir 85 Heavy"/>
              </a:rPr>
            </a:br>
            <a:r>
              <a:rPr lang="en-US" sz="2400" dirty="0">
                <a:latin typeface="Avenir 85 Heavy"/>
                <a:cs typeface="Avenir 85 Heavy"/>
              </a:rPr>
              <a:t>Data</a:t>
            </a:r>
            <a:br>
              <a:rPr lang="en-US" sz="2400" dirty="0">
                <a:latin typeface="Avenir 85 Heavy"/>
                <a:cs typeface="Avenir 85 Heavy"/>
              </a:rPr>
            </a:br>
            <a:r>
              <a:rPr lang="en-US" sz="2400" dirty="0">
                <a:latin typeface="Avenir 85 Heavy"/>
                <a:cs typeface="Avenir 85 Heavy"/>
              </a:rPr>
              <a:t>Sensitivity</a:t>
            </a:r>
          </a:p>
        </p:txBody>
      </p:sp>
      <p:sp>
        <p:nvSpPr>
          <p:cNvPr id="113" name="Rectangle 112"/>
          <p:cNvSpPr/>
          <p:nvPr/>
        </p:nvSpPr>
        <p:spPr>
          <a:xfrm>
            <a:off x="3860800" y="9639694"/>
            <a:ext cx="4267200" cy="2337628"/>
          </a:xfrm>
          <a:prstGeom prst="rect">
            <a:avLst/>
          </a:prstGeom>
          <a:noFill/>
        </p:spPr>
        <p:txBody>
          <a:bodyPr wrap="square">
            <a:spAutoFit/>
          </a:bodyPr>
          <a:lstStyle/>
          <a:p>
            <a:pPr>
              <a:lnSpc>
                <a:spcPts val="4533"/>
              </a:lnSpc>
            </a:pPr>
            <a:r>
              <a:rPr lang="en-US" sz="2400" dirty="0">
                <a:latin typeface="Avenir 85 Heavy"/>
                <a:cs typeface="Avenir 85 Heavy"/>
              </a:rPr>
              <a:t>Large</a:t>
            </a:r>
          </a:p>
          <a:p>
            <a:pPr>
              <a:lnSpc>
                <a:spcPts val="4533"/>
              </a:lnSpc>
            </a:pPr>
            <a:r>
              <a:rPr lang="en-US" sz="2400" dirty="0">
                <a:latin typeface="Avenir 85 Heavy"/>
                <a:cs typeface="Avenir 85 Heavy"/>
              </a:rPr>
              <a:t>More</a:t>
            </a:r>
          </a:p>
          <a:p>
            <a:pPr>
              <a:lnSpc>
                <a:spcPts val="4533"/>
              </a:lnSpc>
            </a:pPr>
            <a:r>
              <a:rPr lang="en-US" sz="2400" dirty="0">
                <a:latin typeface="Avenir 85 Heavy"/>
                <a:cs typeface="Avenir 85 Heavy"/>
              </a:rPr>
              <a:t>More</a:t>
            </a:r>
          </a:p>
          <a:p>
            <a:pPr>
              <a:lnSpc>
                <a:spcPts val="4533"/>
              </a:lnSpc>
            </a:pPr>
            <a:r>
              <a:rPr lang="en-US" sz="2400" dirty="0">
                <a:latin typeface="Avenir 85 Heavy"/>
                <a:cs typeface="Avenir 85 Heavy"/>
              </a:rPr>
              <a:t>Less</a:t>
            </a:r>
          </a:p>
        </p:txBody>
      </p:sp>
      <p:sp>
        <p:nvSpPr>
          <p:cNvPr id="114" name="Rectangle 113"/>
          <p:cNvSpPr/>
          <p:nvPr/>
        </p:nvSpPr>
        <p:spPr>
          <a:xfrm>
            <a:off x="17678400" y="9639694"/>
            <a:ext cx="4267200" cy="2337628"/>
          </a:xfrm>
          <a:prstGeom prst="rect">
            <a:avLst/>
          </a:prstGeom>
          <a:noFill/>
        </p:spPr>
        <p:txBody>
          <a:bodyPr wrap="square">
            <a:spAutoFit/>
          </a:bodyPr>
          <a:lstStyle/>
          <a:p>
            <a:pPr algn="r">
              <a:lnSpc>
                <a:spcPts val="4533"/>
              </a:lnSpc>
            </a:pPr>
            <a:r>
              <a:rPr lang="en-US" sz="2400" dirty="0">
                <a:latin typeface="Avenir 85 Heavy"/>
                <a:cs typeface="Avenir 85 Heavy"/>
              </a:rPr>
              <a:t>Small</a:t>
            </a:r>
          </a:p>
          <a:p>
            <a:pPr algn="r">
              <a:lnSpc>
                <a:spcPts val="4533"/>
              </a:lnSpc>
            </a:pPr>
            <a:r>
              <a:rPr lang="en-US" sz="2400" dirty="0">
                <a:latin typeface="Avenir 85 Heavy"/>
                <a:cs typeface="Avenir 85 Heavy"/>
              </a:rPr>
              <a:t>Less</a:t>
            </a:r>
          </a:p>
          <a:p>
            <a:pPr algn="r">
              <a:lnSpc>
                <a:spcPts val="4533"/>
              </a:lnSpc>
            </a:pPr>
            <a:r>
              <a:rPr lang="en-US" sz="2400" dirty="0">
                <a:latin typeface="Avenir 85 Heavy"/>
                <a:cs typeface="Avenir 85 Heavy"/>
              </a:rPr>
              <a:t>Less</a:t>
            </a:r>
          </a:p>
          <a:p>
            <a:pPr algn="r">
              <a:lnSpc>
                <a:spcPts val="4533"/>
              </a:lnSpc>
            </a:pPr>
            <a:r>
              <a:rPr lang="en-US" sz="2400" dirty="0">
                <a:latin typeface="Avenir 85 Heavy"/>
                <a:cs typeface="Avenir 85 Heavy"/>
              </a:rPr>
              <a:t>More</a:t>
            </a:r>
          </a:p>
        </p:txBody>
      </p:sp>
      <p:sp>
        <p:nvSpPr>
          <p:cNvPr id="115" name="Rectangle 114"/>
          <p:cNvSpPr/>
          <p:nvPr/>
        </p:nvSpPr>
        <p:spPr>
          <a:xfrm>
            <a:off x="7369193" y="9639695"/>
            <a:ext cx="11068019" cy="2337628"/>
          </a:xfrm>
          <a:prstGeom prst="rect">
            <a:avLst/>
          </a:prstGeom>
          <a:noFill/>
        </p:spPr>
        <p:txBody>
          <a:bodyPr wrap="square">
            <a:spAutoFit/>
          </a:bodyPr>
          <a:lstStyle/>
          <a:p>
            <a:pPr algn="ctr">
              <a:lnSpc>
                <a:spcPts val="4533"/>
              </a:lnSpc>
            </a:pPr>
            <a:r>
              <a:rPr lang="en-US" sz="2400" dirty="0">
                <a:latin typeface="Avenir 85 Heavy"/>
                <a:cs typeface="Avenir 85 Heavy"/>
              </a:rPr>
              <a:t>Field Size relative to width of lookup table</a:t>
            </a:r>
          </a:p>
          <a:p>
            <a:pPr algn="ctr">
              <a:lnSpc>
                <a:spcPts val="4533"/>
              </a:lnSpc>
            </a:pPr>
            <a:r>
              <a:rPr lang="en-US" sz="2400" dirty="0">
                <a:latin typeface="Avenir 85 Heavy"/>
                <a:cs typeface="Avenir 85 Heavy"/>
              </a:rPr>
              <a:t>Structured</a:t>
            </a:r>
          </a:p>
          <a:p>
            <a:pPr algn="ctr">
              <a:lnSpc>
                <a:spcPts val="4533"/>
              </a:lnSpc>
            </a:pPr>
            <a:r>
              <a:rPr lang="en-US" sz="2400" dirty="0">
                <a:latin typeface="Avenir 85 Heavy"/>
                <a:cs typeface="Avenir 85 Heavy"/>
              </a:rPr>
              <a:t>Logic in portions of the data element</a:t>
            </a:r>
          </a:p>
          <a:p>
            <a:pPr algn="ctr">
              <a:lnSpc>
                <a:spcPts val="4533"/>
              </a:lnSpc>
            </a:pPr>
            <a:r>
              <a:rPr lang="en-US" sz="2400" dirty="0">
                <a:latin typeface="Avenir 85 Heavy"/>
                <a:cs typeface="Avenir 85 Heavy"/>
              </a:rPr>
              <a:t>Percent of Access Requiring Clear Text</a:t>
            </a:r>
          </a:p>
        </p:txBody>
      </p:sp>
      <p:sp>
        <p:nvSpPr>
          <p:cNvPr id="44" name="Oval 43"/>
          <p:cNvSpPr/>
          <p:nvPr/>
        </p:nvSpPr>
        <p:spPr bwMode="auto">
          <a:xfrm>
            <a:off x="4673600" y="4476495"/>
            <a:ext cx="5631392" cy="628904"/>
          </a:xfrm>
          <a:prstGeom prst="ellipse">
            <a:avLst/>
          </a:prstGeom>
          <a:solidFill>
            <a:schemeClr val="accent4">
              <a:lumMod val="75000"/>
            </a:schemeClr>
          </a:solidFill>
          <a:ln w="38100" cmpd="sng">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none" lIns="182880" tIns="91440" rIns="182880" bIns="91440" numCol="1" rtlCol="0" anchor="ctr" anchorCtr="0" compatLnSpc="1">
            <a:prstTxWarp prst="textNoShape">
              <a:avLst/>
            </a:prstTxWarp>
          </a:bodyPr>
          <a:lstStyle/>
          <a:p>
            <a:pPr algn="ctr" defTabSz="1828823"/>
            <a:r>
              <a:rPr lang="en-US" sz="2667" dirty="0">
                <a:solidFill>
                  <a:schemeClr val="bg1"/>
                </a:solidFill>
                <a:latin typeface="Avenir 85 Heavy"/>
                <a:cs typeface="Avenir 85 Heavy"/>
              </a:rPr>
              <a:t>CC-PAN</a:t>
            </a:r>
          </a:p>
        </p:txBody>
      </p:sp>
      <p:sp>
        <p:nvSpPr>
          <p:cNvPr id="45" name="Oval 44"/>
          <p:cNvSpPr/>
          <p:nvPr/>
        </p:nvSpPr>
        <p:spPr bwMode="auto">
          <a:xfrm>
            <a:off x="3454400" y="3460495"/>
            <a:ext cx="5631392" cy="628904"/>
          </a:xfrm>
          <a:prstGeom prst="ellipse">
            <a:avLst/>
          </a:prstGeom>
          <a:solidFill>
            <a:schemeClr val="accent4">
              <a:lumMod val="75000"/>
            </a:schemeClr>
          </a:solidFill>
          <a:ln w="38100" cmpd="sng">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none" lIns="182880" tIns="91440" rIns="182880" bIns="91440" numCol="1" rtlCol="0" anchor="ctr" anchorCtr="0" compatLnSpc="1">
            <a:prstTxWarp prst="textNoShape">
              <a:avLst/>
            </a:prstTxWarp>
          </a:bodyPr>
          <a:lstStyle/>
          <a:p>
            <a:pPr algn="ctr" defTabSz="1828823"/>
            <a:r>
              <a:rPr lang="en-US" sz="2667" dirty="0">
                <a:solidFill>
                  <a:schemeClr val="bg1"/>
                </a:solidFill>
                <a:latin typeface="Avenir 85 Heavy"/>
                <a:cs typeface="Avenir 85 Heavy"/>
              </a:rPr>
              <a:t>SSN</a:t>
            </a:r>
          </a:p>
        </p:txBody>
      </p:sp>
      <p:sp>
        <p:nvSpPr>
          <p:cNvPr id="46" name="Oval 45"/>
          <p:cNvSpPr/>
          <p:nvPr/>
        </p:nvSpPr>
        <p:spPr bwMode="auto">
          <a:xfrm>
            <a:off x="2641600" y="6709701"/>
            <a:ext cx="4542240" cy="630899"/>
          </a:xfrm>
          <a:prstGeom prst="ellipse">
            <a:avLst/>
          </a:prstGeom>
          <a:solidFill>
            <a:schemeClr val="accent4">
              <a:lumMod val="75000"/>
            </a:schemeClr>
          </a:solidFill>
          <a:ln w="38100" cmpd="sng">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none" lIns="182880" tIns="91440" rIns="182880" bIns="91440" numCol="1" rtlCol="0" anchor="ctr" anchorCtr="0" compatLnSpc="1">
            <a:prstTxWarp prst="textNoShape">
              <a:avLst/>
            </a:prstTxWarp>
          </a:bodyPr>
          <a:lstStyle/>
          <a:p>
            <a:pPr algn="ctr" defTabSz="1828823"/>
            <a:r>
              <a:rPr lang="en-US" sz="2667" dirty="0">
                <a:solidFill>
                  <a:schemeClr val="bg1"/>
                </a:solidFill>
                <a:latin typeface="Avenir 85 Heavy"/>
                <a:cs typeface="Avenir 85 Heavy"/>
              </a:rPr>
              <a:t>Patient ID</a:t>
            </a:r>
          </a:p>
        </p:txBody>
      </p:sp>
      <p:sp>
        <p:nvSpPr>
          <p:cNvPr id="47" name="Oval 46"/>
          <p:cNvSpPr/>
          <p:nvPr/>
        </p:nvSpPr>
        <p:spPr bwMode="auto">
          <a:xfrm>
            <a:off x="2656087" y="7810895"/>
            <a:ext cx="4224808" cy="725635"/>
          </a:xfrm>
          <a:prstGeom prst="ellipse">
            <a:avLst/>
          </a:prstGeom>
          <a:solidFill>
            <a:schemeClr val="accent4">
              <a:lumMod val="75000"/>
            </a:schemeClr>
          </a:solidFill>
          <a:ln w="38100" cmpd="sng">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none" lIns="182880" tIns="91440" rIns="182880" bIns="91440" numCol="1" rtlCol="0" anchor="ctr" anchorCtr="0" compatLnSpc="1">
            <a:prstTxWarp prst="textNoShape">
              <a:avLst/>
            </a:prstTxWarp>
          </a:bodyPr>
          <a:lstStyle/>
          <a:p>
            <a:pPr algn="ctr" defTabSz="1828823"/>
            <a:r>
              <a:rPr lang="en-US" sz="2667" dirty="0">
                <a:solidFill>
                  <a:schemeClr val="bg1"/>
                </a:solidFill>
                <a:latin typeface="Avenir 85 Heavy"/>
                <a:cs typeface="Avenir 85 Heavy"/>
              </a:rPr>
              <a:t>Customer ID</a:t>
            </a:r>
          </a:p>
        </p:txBody>
      </p:sp>
      <p:sp>
        <p:nvSpPr>
          <p:cNvPr id="48" name="Oval 47"/>
          <p:cNvSpPr/>
          <p:nvPr/>
        </p:nvSpPr>
        <p:spPr bwMode="auto">
          <a:xfrm>
            <a:off x="8737600" y="6730999"/>
            <a:ext cx="5631392" cy="628904"/>
          </a:xfrm>
          <a:prstGeom prst="ellipse">
            <a:avLst/>
          </a:prstGeom>
          <a:solidFill>
            <a:schemeClr val="accent4">
              <a:lumMod val="75000"/>
            </a:schemeClr>
          </a:solidFill>
          <a:ln w="38100" cmpd="sng">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none" lIns="182880" tIns="91440" rIns="182880" bIns="91440" numCol="1" rtlCol="0" anchor="ctr" anchorCtr="0" compatLnSpc="1">
            <a:prstTxWarp prst="textNoShape">
              <a:avLst/>
            </a:prstTxWarp>
          </a:bodyPr>
          <a:lstStyle/>
          <a:p>
            <a:pPr algn="ctr" defTabSz="1828823"/>
            <a:r>
              <a:rPr lang="en-US" sz="2667" dirty="0">
                <a:solidFill>
                  <a:schemeClr val="bg1"/>
                </a:solidFill>
                <a:latin typeface="Avenir 85 Heavy"/>
                <a:cs typeface="Avenir 85 Heavy"/>
              </a:rPr>
              <a:t>Bank Account</a:t>
            </a:r>
          </a:p>
        </p:txBody>
      </p:sp>
      <p:sp>
        <p:nvSpPr>
          <p:cNvPr id="49" name="Oval 48"/>
          <p:cNvSpPr/>
          <p:nvPr/>
        </p:nvSpPr>
        <p:spPr bwMode="auto">
          <a:xfrm>
            <a:off x="6326910" y="5492495"/>
            <a:ext cx="12746181" cy="628904"/>
          </a:xfrm>
          <a:prstGeom prst="ellipse">
            <a:avLst/>
          </a:prstGeom>
          <a:solidFill>
            <a:schemeClr val="accent4">
              <a:lumMod val="75000"/>
            </a:schemeClr>
          </a:solidFill>
          <a:ln w="38100" cmpd="sng">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none" lIns="182880" tIns="91440" rIns="182880" bIns="91440" numCol="1" rtlCol="0" anchor="ctr" anchorCtr="0" compatLnSpc="1">
            <a:prstTxWarp prst="textNoShape">
              <a:avLst/>
            </a:prstTxWarp>
          </a:bodyPr>
          <a:lstStyle/>
          <a:p>
            <a:pPr algn="ctr" defTabSz="1828823"/>
            <a:r>
              <a:rPr lang="en-US" sz="2667" dirty="0">
                <a:solidFill>
                  <a:schemeClr val="bg1"/>
                </a:solidFill>
                <a:latin typeface="Avenir 85 Heavy"/>
                <a:cs typeface="Avenir 85 Heavy"/>
              </a:rPr>
              <a:t>Medical Records</a:t>
            </a:r>
          </a:p>
        </p:txBody>
      </p:sp>
      <p:sp>
        <p:nvSpPr>
          <p:cNvPr id="50" name="Oval 49"/>
          <p:cNvSpPr/>
          <p:nvPr/>
        </p:nvSpPr>
        <p:spPr bwMode="auto">
          <a:xfrm>
            <a:off x="17068800" y="7543799"/>
            <a:ext cx="3846315" cy="628904"/>
          </a:xfrm>
          <a:prstGeom prst="ellipse">
            <a:avLst/>
          </a:prstGeom>
          <a:solidFill>
            <a:schemeClr val="accent4">
              <a:lumMod val="75000"/>
            </a:schemeClr>
          </a:solidFill>
          <a:ln w="38100" cmpd="sng">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none" lIns="182880" tIns="91440" rIns="182880" bIns="91440" numCol="1" rtlCol="0" anchor="ctr" anchorCtr="0" compatLnSpc="1">
            <a:prstTxWarp prst="textNoShape">
              <a:avLst/>
            </a:prstTxWarp>
          </a:bodyPr>
          <a:lstStyle/>
          <a:p>
            <a:pPr algn="ctr" defTabSz="1828823"/>
            <a:r>
              <a:rPr lang="en-US" sz="2667" dirty="0">
                <a:solidFill>
                  <a:schemeClr val="bg1"/>
                </a:solidFill>
                <a:latin typeface="Avenir 85 Heavy"/>
                <a:cs typeface="Avenir 85 Heavy"/>
              </a:rPr>
              <a:t>DOB</a:t>
            </a:r>
          </a:p>
        </p:txBody>
      </p:sp>
      <p:sp>
        <p:nvSpPr>
          <p:cNvPr id="51" name="Oval 50"/>
          <p:cNvSpPr/>
          <p:nvPr/>
        </p:nvSpPr>
        <p:spPr bwMode="auto">
          <a:xfrm>
            <a:off x="19710400" y="3543696"/>
            <a:ext cx="3454400" cy="1219197"/>
          </a:xfrm>
          <a:prstGeom prst="ellipse">
            <a:avLst/>
          </a:prstGeom>
          <a:solidFill>
            <a:schemeClr val="accent4">
              <a:lumMod val="75000"/>
            </a:schemeClr>
          </a:solidFill>
          <a:ln w="38100" cmpd="sng">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none" lIns="182880" tIns="91440" rIns="182880" bIns="91440" numCol="1" rtlCol="0" anchor="ctr" anchorCtr="0" compatLnSpc="1">
            <a:prstTxWarp prst="textNoShape">
              <a:avLst/>
            </a:prstTxWarp>
          </a:bodyPr>
          <a:lstStyle/>
          <a:p>
            <a:pPr algn="ctr" defTabSz="1828823"/>
            <a:r>
              <a:rPr lang="en-US" sz="2667" dirty="0">
                <a:solidFill>
                  <a:schemeClr val="bg1"/>
                </a:solidFill>
                <a:latin typeface="Avenir 85 Heavy"/>
                <a:cs typeface="Avenir 85 Heavy"/>
              </a:rPr>
              <a:t>PIN, CID, CV2</a:t>
            </a:r>
            <a:br>
              <a:rPr lang="en-US" sz="2667" dirty="0">
                <a:solidFill>
                  <a:schemeClr val="bg1"/>
                </a:solidFill>
                <a:latin typeface="Avenir 85 Heavy"/>
                <a:cs typeface="Avenir 85 Heavy"/>
              </a:rPr>
            </a:br>
            <a:r>
              <a:rPr lang="en-US" sz="2667" dirty="0">
                <a:solidFill>
                  <a:schemeClr val="bg1"/>
                </a:solidFill>
                <a:latin typeface="Avenir 85 Heavy"/>
                <a:cs typeface="Avenir 85 Heavy"/>
              </a:rPr>
              <a:t>Password</a:t>
            </a:r>
          </a:p>
        </p:txBody>
      </p:sp>
      <p:sp>
        <p:nvSpPr>
          <p:cNvPr id="52" name="Oval 51"/>
          <p:cNvSpPr/>
          <p:nvPr/>
        </p:nvSpPr>
        <p:spPr bwMode="auto">
          <a:xfrm>
            <a:off x="20726401" y="4902199"/>
            <a:ext cx="2359400" cy="3478515"/>
          </a:xfrm>
          <a:prstGeom prst="ellipse">
            <a:avLst/>
          </a:prstGeom>
          <a:solidFill>
            <a:schemeClr val="accent4">
              <a:lumMod val="75000"/>
            </a:schemeClr>
          </a:solidFill>
          <a:ln w="38100" cmpd="sng">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none" lIns="182880" tIns="91440" rIns="182880" bIns="91440" numCol="1" rtlCol="0" anchor="ctr" anchorCtr="0" compatLnSpc="1">
            <a:prstTxWarp prst="textNoShape">
              <a:avLst/>
            </a:prstTxWarp>
          </a:bodyPr>
          <a:lstStyle/>
          <a:p>
            <a:pPr algn="ctr" defTabSz="1828823"/>
            <a:r>
              <a:rPr lang="en-US" sz="2667" dirty="0">
                <a:solidFill>
                  <a:schemeClr val="bg1"/>
                </a:solidFill>
                <a:latin typeface="Avenir 85 Heavy"/>
                <a:cs typeface="Avenir 85 Heavy"/>
              </a:rPr>
              <a:t>X-Ray</a:t>
            </a:r>
            <a:br>
              <a:rPr lang="en-US" sz="2667" dirty="0">
                <a:solidFill>
                  <a:schemeClr val="bg1"/>
                </a:solidFill>
                <a:latin typeface="Avenir 85 Heavy"/>
                <a:cs typeface="Avenir 85 Heavy"/>
              </a:rPr>
            </a:br>
            <a:r>
              <a:rPr lang="en-US" sz="2667" dirty="0">
                <a:solidFill>
                  <a:schemeClr val="bg1"/>
                </a:solidFill>
                <a:latin typeface="Avenir 85 Heavy"/>
                <a:cs typeface="Avenir 85 Heavy"/>
              </a:rPr>
              <a:t>Cat Scan</a:t>
            </a:r>
            <a:br>
              <a:rPr lang="en-US" sz="2667" dirty="0">
                <a:solidFill>
                  <a:schemeClr val="bg1"/>
                </a:solidFill>
                <a:latin typeface="Avenir 85 Heavy"/>
                <a:cs typeface="Avenir 85 Heavy"/>
              </a:rPr>
            </a:br>
            <a:r>
              <a:rPr lang="en-US" sz="2667" dirty="0">
                <a:solidFill>
                  <a:schemeClr val="bg1"/>
                </a:solidFill>
                <a:latin typeface="Avenir 85 Heavy"/>
                <a:cs typeface="Avenir 85 Heavy"/>
              </a:rPr>
              <a:t>HIV-Pos*</a:t>
            </a:r>
            <a:br>
              <a:rPr lang="en-US" sz="2667" dirty="0">
                <a:solidFill>
                  <a:schemeClr val="bg1"/>
                </a:solidFill>
                <a:latin typeface="Avenir 85 Heavy"/>
                <a:cs typeface="Avenir 85 Heavy"/>
              </a:rPr>
            </a:br>
            <a:r>
              <a:rPr lang="en-US" sz="2667" dirty="0">
                <a:solidFill>
                  <a:schemeClr val="bg1"/>
                </a:solidFill>
                <a:latin typeface="Avenir 85 Heavy"/>
                <a:cs typeface="Avenir 85 Heavy"/>
              </a:rPr>
              <a:t>Diagnosis</a:t>
            </a:r>
            <a:br>
              <a:rPr lang="en-US" sz="2667" dirty="0">
                <a:solidFill>
                  <a:schemeClr val="bg1"/>
                </a:solidFill>
                <a:latin typeface="Avenir 85 Heavy"/>
                <a:cs typeface="Avenir 85 Heavy"/>
              </a:rPr>
            </a:br>
            <a:r>
              <a:rPr lang="en-US" sz="2667" dirty="0">
                <a:solidFill>
                  <a:schemeClr val="bg1"/>
                </a:solidFill>
                <a:latin typeface="Avenir 85 Heavy"/>
                <a:cs typeface="Avenir 85 Heavy"/>
              </a:rPr>
              <a:t>report</a:t>
            </a:r>
          </a:p>
        </p:txBody>
      </p:sp>
      <p:sp>
        <p:nvSpPr>
          <p:cNvPr id="33" name="Oval 32"/>
          <p:cNvSpPr/>
          <p:nvPr/>
        </p:nvSpPr>
        <p:spPr bwMode="auto">
          <a:xfrm>
            <a:off x="6502400" y="7543799"/>
            <a:ext cx="3846315" cy="628904"/>
          </a:xfrm>
          <a:prstGeom prst="ellipse">
            <a:avLst/>
          </a:prstGeom>
          <a:solidFill>
            <a:schemeClr val="accent4">
              <a:lumMod val="75000"/>
            </a:schemeClr>
          </a:solidFill>
          <a:ln w="38100" cmpd="sng">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none" lIns="182880" tIns="91440" rIns="182880" bIns="91440" numCol="1" rtlCol="0" anchor="ctr" anchorCtr="0" compatLnSpc="1">
            <a:prstTxWarp prst="textNoShape">
              <a:avLst/>
            </a:prstTxWarp>
          </a:bodyPr>
          <a:lstStyle/>
          <a:p>
            <a:pPr algn="ctr" defTabSz="1828823"/>
            <a:r>
              <a:rPr lang="en-US" sz="2667" dirty="0">
                <a:solidFill>
                  <a:schemeClr val="bg1"/>
                </a:solidFill>
                <a:latin typeface="Avenir 85 Heavy"/>
                <a:cs typeface="Avenir 85 Heavy"/>
              </a:rPr>
              <a:t>Last Name</a:t>
            </a:r>
          </a:p>
        </p:txBody>
      </p:sp>
      <p:sp>
        <p:nvSpPr>
          <p:cNvPr id="34" name="Oval 33"/>
          <p:cNvSpPr/>
          <p:nvPr/>
        </p:nvSpPr>
        <p:spPr bwMode="auto">
          <a:xfrm>
            <a:off x="6502400" y="8222079"/>
            <a:ext cx="3846315" cy="628904"/>
          </a:xfrm>
          <a:prstGeom prst="ellipse">
            <a:avLst/>
          </a:prstGeom>
          <a:solidFill>
            <a:schemeClr val="accent4">
              <a:lumMod val="75000"/>
            </a:schemeClr>
          </a:solidFill>
          <a:ln w="38100" cmpd="sng">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none" lIns="182880" tIns="91440" rIns="182880" bIns="91440" numCol="1" rtlCol="0" anchor="ctr" anchorCtr="0" compatLnSpc="1">
            <a:prstTxWarp prst="textNoShape">
              <a:avLst/>
            </a:prstTxWarp>
          </a:bodyPr>
          <a:lstStyle/>
          <a:p>
            <a:pPr algn="ctr" defTabSz="1828823"/>
            <a:r>
              <a:rPr lang="en-US" sz="2667" dirty="0">
                <a:solidFill>
                  <a:schemeClr val="bg1"/>
                </a:solidFill>
                <a:latin typeface="Avenir 85 Heavy"/>
                <a:cs typeface="Avenir 85 Heavy"/>
              </a:rPr>
              <a:t>First Name</a:t>
            </a:r>
          </a:p>
        </p:txBody>
      </p:sp>
      <p:sp>
        <p:nvSpPr>
          <p:cNvPr id="35" name="Oval 34"/>
          <p:cNvSpPr/>
          <p:nvPr/>
        </p:nvSpPr>
        <p:spPr bwMode="auto">
          <a:xfrm>
            <a:off x="6502400" y="8946895"/>
            <a:ext cx="3846315" cy="628904"/>
          </a:xfrm>
          <a:prstGeom prst="ellipse">
            <a:avLst/>
          </a:prstGeom>
          <a:solidFill>
            <a:schemeClr val="accent4">
              <a:lumMod val="75000"/>
            </a:schemeClr>
          </a:solidFill>
          <a:ln w="38100" cmpd="sng">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none" lIns="182880" tIns="91440" rIns="182880" bIns="91440" numCol="1" rtlCol="0" anchor="ctr" anchorCtr="0" compatLnSpc="1">
            <a:prstTxWarp prst="textNoShape">
              <a:avLst/>
            </a:prstTxWarp>
          </a:bodyPr>
          <a:lstStyle/>
          <a:p>
            <a:pPr algn="ctr" defTabSz="1828823"/>
            <a:r>
              <a:rPr lang="en-US" sz="2667" dirty="0">
                <a:solidFill>
                  <a:schemeClr val="bg1"/>
                </a:solidFill>
                <a:latin typeface="Avenir 85 Heavy"/>
                <a:cs typeface="Avenir 85 Heavy"/>
              </a:rPr>
              <a:t>Address</a:t>
            </a:r>
          </a:p>
        </p:txBody>
      </p:sp>
    </p:spTree>
    <p:extLst>
      <p:ext uri="{BB962C8B-B14F-4D97-AF65-F5344CB8AC3E}">
        <p14:creationId xmlns:p14="http://schemas.microsoft.com/office/powerpoint/2010/main" val="241316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04800" y="2667000"/>
            <a:ext cx="23774400" cy="9601201"/>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867" dirty="0">
              <a:latin typeface="Avenir 45 Book"/>
            </a:endParaRPr>
          </a:p>
        </p:txBody>
      </p:sp>
      <p:sp>
        <p:nvSpPr>
          <p:cNvPr id="13" name="Rectangle 12"/>
          <p:cNvSpPr/>
          <p:nvPr/>
        </p:nvSpPr>
        <p:spPr>
          <a:xfrm rot="5400000">
            <a:off x="11184477" y="-10510478"/>
            <a:ext cx="2015046" cy="23747213"/>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867" dirty="0">
              <a:latin typeface="Avenir 45 Book"/>
            </a:endParaRPr>
          </a:p>
        </p:txBody>
      </p:sp>
      <p:sp>
        <p:nvSpPr>
          <p:cNvPr id="14" name="Rectangle 13"/>
          <p:cNvSpPr/>
          <p:nvPr/>
        </p:nvSpPr>
        <p:spPr>
          <a:xfrm>
            <a:off x="2309179" y="685800"/>
            <a:ext cx="18417221" cy="1405449"/>
          </a:xfrm>
          <a:prstGeom prst="rect">
            <a:avLst/>
          </a:prstGeom>
        </p:spPr>
        <p:txBody>
          <a:bodyPr wrap="none">
            <a:spAutoFit/>
          </a:bodyPr>
          <a:lstStyle/>
          <a:p>
            <a:r>
              <a:rPr lang="en-US" sz="8533" dirty="0">
                <a:solidFill>
                  <a:srgbClr val="FFFFFF"/>
                </a:solidFill>
                <a:latin typeface="Avenir 85 Heavy"/>
                <a:cs typeface="Avenir 85 Heavy"/>
              </a:rPr>
              <a:t>What to look for in a good DCAP Solution</a:t>
            </a:r>
          </a:p>
        </p:txBody>
      </p:sp>
      <p:sp>
        <p:nvSpPr>
          <p:cNvPr id="4" name="Rectangle 3"/>
          <p:cNvSpPr txBox="1">
            <a:spLocks noChangeArrowheads="1"/>
          </p:cNvSpPr>
          <p:nvPr/>
        </p:nvSpPr>
        <p:spPr bwMode="auto">
          <a:xfrm>
            <a:off x="1422400" y="2819400"/>
            <a:ext cx="21336000" cy="910967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0" tIns="121920" rIns="0" bIns="121920" numCol="1" anchor="t" anchorCtr="0" compatLnSpc="1">
            <a:prstTxWarp prst="textNoShape">
              <a:avLst/>
            </a:prstTxWarp>
            <a:spAutoFit/>
          </a:bodyPr>
          <a:lstStyle>
            <a:lvl1pPr marL="342900" indent="-342900" algn="l" rtl="0" eaLnBrk="0" fontAlgn="base" hangingPunct="0">
              <a:spcBef>
                <a:spcPct val="20000"/>
              </a:spcBef>
              <a:spcAft>
                <a:spcPct val="20000"/>
              </a:spcAft>
              <a:buFont typeface="Arial" charset="0"/>
              <a:buBlip>
                <a:blip r:embed="rId2"/>
              </a:buBlip>
              <a:defRPr sz="2400">
                <a:solidFill>
                  <a:schemeClr val="tx1"/>
                </a:solidFill>
                <a:latin typeface="Avenir 45 Book" pitchFamily="34" charset="0"/>
                <a:ea typeface="+mn-ea"/>
                <a:cs typeface="+mn-cs"/>
              </a:defRPr>
            </a:lvl1pPr>
            <a:lvl2pPr marL="1033463" indent="-292100" algn="l" rtl="0" eaLnBrk="0" fontAlgn="base" hangingPunct="0">
              <a:spcBef>
                <a:spcPct val="20000"/>
              </a:spcBef>
              <a:spcAft>
                <a:spcPct val="20000"/>
              </a:spcAft>
              <a:buClr>
                <a:schemeClr val="accent1"/>
              </a:buClr>
              <a:buFont typeface="Times"/>
              <a:buChar char="•"/>
              <a:defRPr sz="2000">
                <a:solidFill>
                  <a:schemeClr val="tx1"/>
                </a:solidFill>
                <a:latin typeface="Avenir 45 Book" pitchFamily="34" charset="0"/>
              </a:defRPr>
            </a:lvl2pPr>
            <a:lvl3pPr marL="1600200" indent="-230188" algn="l" rtl="0" eaLnBrk="0" fontAlgn="base" hangingPunct="0">
              <a:spcBef>
                <a:spcPct val="20000"/>
              </a:spcBef>
              <a:spcAft>
                <a:spcPct val="20000"/>
              </a:spcAft>
              <a:buClr>
                <a:schemeClr val="accent1"/>
              </a:buClr>
              <a:buChar char="•"/>
              <a:defRPr sz="2000">
                <a:solidFill>
                  <a:schemeClr val="tx1"/>
                </a:solidFill>
                <a:latin typeface="Avenir 45 Book" pitchFamily="34" charset="0"/>
              </a:defRPr>
            </a:lvl3pPr>
            <a:lvl4pPr marL="2176463" indent="-228600" algn="l" rtl="0" eaLnBrk="0" fontAlgn="base" hangingPunct="0">
              <a:spcBef>
                <a:spcPct val="20000"/>
              </a:spcBef>
              <a:spcAft>
                <a:spcPct val="20000"/>
              </a:spcAft>
              <a:buClr>
                <a:schemeClr val="accent1"/>
              </a:buClr>
              <a:buFont typeface="Arial" charset="0"/>
              <a:buChar char="–"/>
              <a:defRPr sz="2000">
                <a:solidFill>
                  <a:schemeClr val="tx1"/>
                </a:solidFill>
                <a:latin typeface="Avenir 45 Book" pitchFamily="34" charset="0"/>
              </a:defRPr>
            </a:lvl4pPr>
            <a:lvl5pPr marL="2687638" indent="-173038" algn="l" rtl="0" eaLnBrk="0" fontAlgn="base" hangingPunct="0">
              <a:spcBef>
                <a:spcPct val="20000"/>
              </a:spcBef>
              <a:spcAft>
                <a:spcPct val="20000"/>
              </a:spcAft>
              <a:buClr>
                <a:schemeClr val="accent1"/>
              </a:buClr>
              <a:buChar char="•"/>
              <a:defRPr sz="2000">
                <a:solidFill>
                  <a:schemeClr val="tx1"/>
                </a:solidFill>
                <a:latin typeface="Avenir 45 Book" pitchFamily="34" charset="0"/>
              </a:defRPr>
            </a:lvl5pPr>
            <a:lvl6pPr marL="3144838" indent="-173038" algn="l" rtl="0" eaLnBrk="1" fontAlgn="base" hangingPunct="1">
              <a:spcBef>
                <a:spcPct val="20000"/>
              </a:spcBef>
              <a:spcAft>
                <a:spcPct val="20000"/>
              </a:spcAft>
              <a:buClr>
                <a:schemeClr val="accent1"/>
              </a:buClr>
              <a:buChar char="•"/>
              <a:defRPr sz="1600">
                <a:solidFill>
                  <a:schemeClr val="tx1"/>
                </a:solidFill>
                <a:latin typeface="+mn-lt"/>
              </a:defRPr>
            </a:lvl6pPr>
            <a:lvl7pPr marL="3602038" indent="-173038" algn="l" rtl="0" eaLnBrk="1" fontAlgn="base" hangingPunct="1">
              <a:spcBef>
                <a:spcPct val="20000"/>
              </a:spcBef>
              <a:spcAft>
                <a:spcPct val="20000"/>
              </a:spcAft>
              <a:buClr>
                <a:schemeClr val="accent1"/>
              </a:buClr>
              <a:buChar char="•"/>
              <a:defRPr sz="1600">
                <a:solidFill>
                  <a:schemeClr val="tx1"/>
                </a:solidFill>
                <a:latin typeface="+mn-lt"/>
              </a:defRPr>
            </a:lvl7pPr>
            <a:lvl8pPr marL="4059238" indent="-173038" algn="l" rtl="0" eaLnBrk="1" fontAlgn="base" hangingPunct="1">
              <a:spcBef>
                <a:spcPct val="20000"/>
              </a:spcBef>
              <a:spcAft>
                <a:spcPct val="20000"/>
              </a:spcAft>
              <a:buClr>
                <a:schemeClr val="accent1"/>
              </a:buClr>
              <a:buChar char="•"/>
              <a:defRPr sz="1600">
                <a:solidFill>
                  <a:schemeClr val="tx1"/>
                </a:solidFill>
                <a:latin typeface="+mn-lt"/>
              </a:defRPr>
            </a:lvl8pPr>
            <a:lvl9pPr marL="4516438" indent="-173038" algn="l" rtl="0" eaLnBrk="1" fontAlgn="base" hangingPunct="1">
              <a:spcBef>
                <a:spcPct val="20000"/>
              </a:spcBef>
              <a:spcAft>
                <a:spcPct val="20000"/>
              </a:spcAft>
              <a:buClr>
                <a:schemeClr val="accent1"/>
              </a:buClr>
              <a:buChar char="•"/>
              <a:defRPr sz="1600">
                <a:solidFill>
                  <a:schemeClr val="tx1"/>
                </a:solidFill>
                <a:latin typeface="+mn-lt"/>
              </a:defRPr>
            </a:lvl9pPr>
          </a:lstStyle>
          <a:p>
            <a:pPr defTabSz="2438430">
              <a:buClr>
                <a:srgbClr val="FF0000"/>
              </a:buClr>
              <a:buFont typeface="Arial"/>
              <a:buChar char="•"/>
            </a:pPr>
            <a:r>
              <a:rPr lang="en-US" altLang="en-US" sz="5333" kern="0" dirty="0">
                <a:solidFill>
                  <a:srgbClr val="FFFFFF"/>
                </a:solidFill>
              </a:rPr>
              <a:t>A single solution that works across all core platforms</a:t>
            </a:r>
          </a:p>
          <a:p>
            <a:pPr defTabSz="2438430">
              <a:buClr>
                <a:srgbClr val="FF0000"/>
              </a:buClr>
              <a:buFont typeface="Arial"/>
              <a:buChar char="•"/>
            </a:pPr>
            <a:r>
              <a:rPr lang="en-US" altLang="en-US" sz="5333" kern="0" dirty="0">
                <a:solidFill>
                  <a:srgbClr val="FFFFFF"/>
                </a:solidFill>
              </a:rPr>
              <a:t>Scalable, centralized enterprise class solution</a:t>
            </a:r>
          </a:p>
          <a:p>
            <a:pPr defTabSz="2438430">
              <a:buClr>
                <a:srgbClr val="FF0000"/>
              </a:buClr>
              <a:buFont typeface="Arial"/>
              <a:buChar char="•"/>
            </a:pPr>
            <a:r>
              <a:rPr lang="en-US" altLang="en-US" sz="5333" kern="0" dirty="0">
                <a:solidFill>
                  <a:srgbClr val="FFFFFF"/>
                </a:solidFill>
              </a:rPr>
              <a:t>Segregation of duties between DBA and Security Admin</a:t>
            </a:r>
          </a:p>
          <a:p>
            <a:pPr defTabSz="2438430">
              <a:buClr>
                <a:srgbClr val="FF0000"/>
              </a:buClr>
              <a:buFont typeface="Arial"/>
              <a:buChar char="•"/>
            </a:pPr>
            <a:r>
              <a:rPr lang="en-US" altLang="en-US" sz="5333" kern="0" dirty="0">
                <a:solidFill>
                  <a:srgbClr val="FFFFFF"/>
                </a:solidFill>
              </a:rPr>
              <a:t>Data layer / Data-Centric solution </a:t>
            </a:r>
          </a:p>
          <a:p>
            <a:pPr defTabSz="2438430">
              <a:buClr>
                <a:srgbClr val="FF0000"/>
              </a:buClr>
              <a:buFont typeface="Arial"/>
              <a:buChar char="•"/>
            </a:pPr>
            <a:r>
              <a:rPr lang="en-US" altLang="en-US" sz="5333" kern="0" dirty="0">
                <a:solidFill>
                  <a:srgbClr val="FFFFFF"/>
                </a:solidFill>
              </a:rPr>
              <a:t>Tamper-proof audit trail</a:t>
            </a:r>
          </a:p>
          <a:p>
            <a:pPr defTabSz="2438430">
              <a:buClr>
                <a:srgbClr val="FF0000"/>
              </a:buClr>
              <a:buFont typeface="Arial"/>
              <a:buChar char="•"/>
            </a:pPr>
            <a:r>
              <a:rPr lang="en-US" altLang="en-US" sz="5333" kern="0" dirty="0">
                <a:solidFill>
                  <a:srgbClr val="FFFFFF"/>
                </a:solidFill>
              </a:rPr>
              <a:t>Transparent (as possible) to authorized end-users</a:t>
            </a:r>
          </a:p>
          <a:p>
            <a:pPr defTabSz="2438430">
              <a:buClr>
                <a:srgbClr val="FF0000"/>
              </a:buClr>
              <a:buFont typeface="Arial"/>
              <a:buChar char="•"/>
            </a:pPr>
            <a:r>
              <a:rPr lang="en-US" altLang="en-US" sz="5333" kern="0" dirty="0">
                <a:solidFill>
                  <a:srgbClr val="FFFFFF"/>
                </a:solidFill>
              </a:rPr>
              <a:t>High Availability (HA)</a:t>
            </a:r>
          </a:p>
          <a:p>
            <a:pPr defTabSz="2438430">
              <a:buClr>
                <a:srgbClr val="FF0000"/>
              </a:buClr>
              <a:buFont typeface="Arial"/>
              <a:buChar char="•"/>
            </a:pPr>
            <a:r>
              <a:rPr lang="en-US" altLang="en-US" sz="5333" kern="0" dirty="0">
                <a:solidFill>
                  <a:srgbClr val="FFFFFF"/>
                </a:solidFill>
              </a:rPr>
              <a:t>Optional in-database vs ex-database encryption/tokenization</a:t>
            </a:r>
          </a:p>
        </p:txBody>
      </p:sp>
    </p:spTree>
    <p:extLst>
      <p:ext uri="{BB962C8B-B14F-4D97-AF65-F5344CB8AC3E}">
        <p14:creationId xmlns:p14="http://schemas.microsoft.com/office/powerpoint/2010/main" val="323824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04800" y="355597"/>
            <a:ext cx="23774400" cy="130048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867" dirty="0">
              <a:latin typeface="Avenir 45 Book"/>
            </a:endParaRPr>
          </a:p>
        </p:txBody>
      </p:sp>
      <p:sp>
        <p:nvSpPr>
          <p:cNvPr id="13" name="Rectangle 12"/>
          <p:cNvSpPr/>
          <p:nvPr/>
        </p:nvSpPr>
        <p:spPr>
          <a:xfrm rot="5400000">
            <a:off x="10871200" y="-10197201"/>
            <a:ext cx="2641600" cy="23747213"/>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867" dirty="0">
              <a:latin typeface="Avenir 45 Book"/>
            </a:endParaRPr>
          </a:p>
        </p:txBody>
      </p:sp>
      <p:sp>
        <p:nvSpPr>
          <p:cNvPr id="14" name="Rectangle 13"/>
          <p:cNvSpPr/>
          <p:nvPr/>
        </p:nvSpPr>
        <p:spPr>
          <a:xfrm>
            <a:off x="2235201" y="965201"/>
            <a:ext cx="13627449" cy="1405449"/>
          </a:xfrm>
          <a:prstGeom prst="rect">
            <a:avLst/>
          </a:prstGeom>
        </p:spPr>
        <p:txBody>
          <a:bodyPr wrap="none">
            <a:spAutoFit/>
          </a:bodyPr>
          <a:lstStyle/>
          <a:p>
            <a:r>
              <a:rPr lang="en-US" sz="8533" dirty="0">
                <a:solidFill>
                  <a:srgbClr val="FFFFFF"/>
                </a:solidFill>
                <a:latin typeface="Avenir 85 Heavy"/>
                <a:cs typeface="Avenir 85 Heavy"/>
              </a:rPr>
              <a:t>Other “Nice to Have” Features</a:t>
            </a:r>
          </a:p>
        </p:txBody>
      </p:sp>
      <p:sp>
        <p:nvSpPr>
          <p:cNvPr id="4" name="Rectangle 3"/>
          <p:cNvSpPr txBox="1">
            <a:spLocks noChangeArrowheads="1"/>
          </p:cNvSpPr>
          <p:nvPr/>
        </p:nvSpPr>
        <p:spPr bwMode="auto">
          <a:xfrm>
            <a:off x="1828800" y="3032093"/>
            <a:ext cx="20331547" cy="10095777"/>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0" tIns="121920" rIns="0" bIns="121920" numCol="1" anchor="t" anchorCtr="0" compatLnSpc="1">
            <a:prstTxWarp prst="textNoShape">
              <a:avLst/>
            </a:prstTxWarp>
            <a:spAutoFit/>
          </a:bodyPr>
          <a:lstStyle>
            <a:lvl1pPr marL="342900" indent="-342900" algn="l" rtl="0" eaLnBrk="0" fontAlgn="base" hangingPunct="0">
              <a:spcBef>
                <a:spcPct val="20000"/>
              </a:spcBef>
              <a:spcAft>
                <a:spcPct val="20000"/>
              </a:spcAft>
              <a:buFont typeface="Arial" charset="0"/>
              <a:buBlip>
                <a:blip r:embed="rId2"/>
              </a:buBlip>
              <a:defRPr sz="2400">
                <a:solidFill>
                  <a:schemeClr val="tx1"/>
                </a:solidFill>
                <a:latin typeface="Avenir 45 Book" pitchFamily="34" charset="0"/>
                <a:ea typeface="+mn-ea"/>
                <a:cs typeface="+mn-cs"/>
              </a:defRPr>
            </a:lvl1pPr>
            <a:lvl2pPr marL="1033463" indent="-292100" algn="l" rtl="0" eaLnBrk="0" fontAlgn="base" hangingPunct="0">
              <a:spcBef>
                <a:spcPct val="20000"/>
              </a:spcBef>
              <a:spcAft>
                <a:spcPct val="20000"/>
              </a:spcAft>
              <a:buClr>
                <a:schemeClr val="accent1"/>
              </a:buClr>
              <a:buFont typeface="Times"/>
              <a:buChar char="•"/>
              <a:defRPr sz="2000">
                <a:solidFill>
                  <a:schemeClr val="tx1"/>
                </a:solidFill>
                <a:latin typeface="Avenir 45 Book" pitchFamily="34" charset="0"/>
              </a:defRPr>
            </a:lvl2pPr>
            <a:lvl3pPr marL="1600200" indent="-230188" algn="l" rtl="0" eaLnBrk="0" fontAlgn="base" hangingPunct="0">
              <a:spcBef>
                <a:spcPct val="20000"/>
              </a:spcBef>
              <a:spcAft>
                <a:spcPct val="20000"/>
              </a:spcAft>
              <a:buClr>
                <a:schemeClr val="accent1"/>
              </a:buClr>
              <a:buChar char="•"/>
              <a:defRPr sz="2000">
                <a:solidFill>
                  <a:schemeClr val="tx1"/>
                </a:solidFill>
                <a:latin typeface="Avenir 45 Book" pitchFamily="34" charset="0"/>
              </a:defRPr>
            </a:lvl3pPr>
            <a:lvl4pPr marL="2176463" indent="-228600" algn="l" rtl="0" eaLnBrk="0" fontAlgn="base" hangingPunct="0">
              <a:spcBef>
                <a:spcPct val="20000"/>
              </a:spcBef>
              <a:spcAft>
                <a:spcPct val="20000"/>
              </a:spcAft>
              <a:buClr>
                <a:schemeClr val="accent1"/>
              </a:buClr>
              <a:buFont typeface="Arial" charset="0"/>
              <a:buChar char="–"/>
              <a:defRPr sz="2000">
                <a:solidFill>
                  <a:schemeClr val="tx1"/>
                </a:solidFill>
                <a:latin typeface="Avenir 45 Book" pitchFamily="34" charset="0"/>
              </a:defRPr>
            </a:lvl4pPr>
            <a:lvl5pPr marL="2687638" indent="-173038" algn="l" rtl="0" eaLnBrk="0" fontAlgn="base" hangingPunct="0">
              <a:spcBef>
                <a:spcPct val="20000"/>
              </a:spcBef>
              <a:spcAft>
                <a:spcPct val="20000"/>
              </a:spcAft>
              <a:buClr>
                <a:schemeClr val="accent1"/>
              </a:buClr>
              <a:buChar char="•"/>
              <a:defRPr sz="2000">
                <a:solidFill>
                  <a:schemeClr val="tx1"/>
                </a:solidFill>
                <a:latin typeface="Avenir 45 Book" pitchFamily="34" charset="0"/>
              </a:defRPr>
            </a:lvl5pPr>
            <a:lvl6pPr marL="3144838" indent="-173038" algn="l" rtl="0" eaLnBrk="1" fontAlgn="base" hangingPunct="1">
              <a:spcBef>
                <a:spcPct val="20000"/>
              </a:spcBef>
              <a:spcAft>
                <a:spcPct val="20000"/>
              </a:spcAft>
              <a:buClr>
                <a:schemeClr val="accent1"/>
              </a:buClr>
              <a:buChar char="•"/>
              <a:defRPr sz="1600">
                <a:solidFill>
                  <a:schemeClr val="tx1"/>
                </a:solidFill>
                <a:latin typeface="+mn-lt"/>
              </a:defRPr>
            </a:lvl6pPr>
            <a:lvl7pPr marL="3602038" indent="-173038" algn="l" rtl="0" eaLnBrk="1" fontAlgn="base" hangingPunct="1">
              <a:spcBef>
                <a:spcPct val="20000"/>
              </a:spcBef>
              <a:spcAft>
                <a:spcPct val="20000"/>
              </a:spcAft>
              <a:buClr>
                <a:schemeClr val="accent1"/>
              </a:buClr>
              <a:buChar char="•"/>
              <a:defRPr sz="1600">
                <a:solidFill>
                  <a:schemeClr val="tx1"/>
                </a:solidFill>
                <a:latin typeface="+mn-lt"/>
              </a:defRPr>
            </a:lvl7pPr>
            <a:lvl8pPr marL="4059238" indent="-173038" algn="l" rtl="0" eaLnBrk="1" fontAlgn="base" hangingPunct="1">
              <a:spcBef>
                <a:spcPct val="20000"/>
              </a:spcBef>
              <a:spcAft>
                <a:spcPct val="20000"/>
              </a:spcAft>
              <a:buClr>
                <a:schemeClr val="accent1"/>
              </a:buClr>
              <a:buChar char="•"/>
              <a:defRPr sz="1600">
                <a:solidFill>
                  <a:schemeClr val="tx1"/>
                </a:solidFill>
                <a:latin typeface="+mn-lt"/>
              </a:defRPr>
            </a:lvl8pPr>
            <a:lvl9pPr marL="4516438" indent="-173038" algn="l" rtl="0" eaLnBrk="1" fontAlgn="base" hangingPunct="1">
              <a:spcBef>
                <a:spcPct val="20000"/>
              </a:spcBef>
              <a:spcAft>
                <a:spcPct val="20000"/>
              </a:spcAft>
              <a:buClr>
                <a:schemeClr val="accent1"/>
              </a:buClr>
              <a:buChar char="•"/>
              <a:defRPr sz="1600">
                <a:solidFill>
                  <a:schemeClr val="tx1"/>
                </a:solidFill>
                <a:latin typeface="+mn-lt"/>
              </a:defRPr>
            </a:lvl9pPr>
          </a:lstStyle>
          <a:p>
            <a:pPr>
              <a:buClr>
                <a:srgbClr val="FF0000"/>
              </a:buClr>
              <a:buFont typeface="Arial"/>
              <a:buChar char="•"/>
            </a:pPr>
            <a:r>
              <a:rPr lang="en-US" altLang="en-US" sz="4267" kern="0" dirty="0">
                <a:solidFill>
                  <a:srgbClr val="FFFFFF"/>
                </a:solidFill>
              </a:rPr>
              <a:t>Flexible protection options (Encrypt, Tokenize, DTP/FPE, Masking)</a:t>
            </a:r>
          </a:p>
          <a:p>
            <a:pPr>
              <a:buClr>
                <a:srgbClr val="FF0000"/>
              </a:buClr>
              <a:buFont typeface="Arial"/>
              <a:buChar char="•"/>
            </a:pPr>
            <a:r>
              <a:rPr lang="en-US" altLang="en-US" sz="4267" kern="0" dirty="0">
                <a:solidFill>
                  <a:srgbClr val="FFFFFF"/>
                </a:solidFill>
              </a:rPr>
              <a:t>Broadest possible support for a range of data types </a:t>
            </a:r>
          </a:p>
          <a:p>
            <a:pPr>
              <a:buClr>
                <a:srgbClr val="FF0000"/>
              </a:buClr>
              <a:buFont typeface="Arial"/>
              <a:buChar char="•"/>
            </a:pPr>
            <a:r>
              <a:rPr lang="en-US" altLang="en-US" sz="4267" kern="0" dirty="0">
                <a:solidFill>
                  <a:srgbClr val="FFFFFF"/>
                </a:solidFill>
              </a:rPr>
              <a:t>Built in DR, Dual Active, Key and system recovery capability</a:t>
            </a:r>
          </a:p>
          <a:p>
            <a:pPr>
              <a:buClr>
                <a:srgbClr val="FF0000"/>
              </a:buClr>
              <a:buFont typeface="Arial"/>
              <a:buChar char="•"/>
            </a:pPr>
            <a:r>
              <a:rPr lang="en-US" altLang="en-US" sz="4267" kern="0" dirty="0">
                <a:solidFill>
                  <a:srgbClr val="FFFFFF"/>
                </a:solidFill>
              </a:rPr>
              <a:t>Minimal performance impact to applications/end users</a:t>
            </a:r>
          </a:p>
          <a:p>
            <a:pPr>
              <a:buClr>
                <a:srgbClr val="FF0000"/>
              </a:buClr>
              <a:buFont typeface="Arial"/>
              <a:buChar char="•"/>
            </a:pPr>
            <a:r>
              <a:rPr lang="en-US" altLang="en-US" sz="4267" kern="0" dirty="0">
                <a:solidFill>
                  <a:srgbClr val="FFFFFF"/>
                </a:solidFill>
              </a:rPr>
              <a:t>Optimized operations to minimize CPU utilization</a:t>
            </a:r>
          </a:p>
          <a:p>
            <a:pPr>
              <a:buClr>
                <a:srgbClr val="FF0000"/>
              </a:buClr>
              <a:buFont typeface="Arial"/>
              <a:buChar char="•"/>
            </a:pPr>
            <a:r>
              <a:rPr lang="en-US" altLang="en-US" sz="4267" kern="0" dirty="0">
                <a:solidFill>
                  <a:srgbClr val="FFFFFF"/>
                </a:solidFill>
              </a:rPr>
              <a:t>Proven Implementation methodology</a:t>
            </a:r>
          </a:p>
          <a:p>
            <a:pPr>
              <a:buClr>
                <a:srgbClr val="FF0000"/>
              </a:buClr>
              <a:buFont typeface="Arial"/>
              <a:buChar char="•"/>
            </a:pPr>
            <a:r>
              <a:rPr lang="en-US" altLang="en-US" sz="4267" kern="0" dirty="0">
                <a:solidFill>
                  <a:srgbClr val="FFFFFF"/>
                </a:solidFill>
              </a:rPr>
              <a:t>PCI-DSS compliant solution (meeting all relevant requirements)</a:t>
            </a:r>
          </a:p>
          <a:p>
            <a:pPr>
              <a:buClr>
                <a:srgbClr val="FF0000"/>
              </a:buClr>
              <a:buFont typeface="Arial"/>
              <a:buChar char="•"/>
            </a:pPr>
            <a:r>
              <a:rPr lang="en-US" altLang="en-US" sz="4267" kern="0" dirty="0">
                <a:solidFill>
                  <a:srgbClr val="FFFFFF"/>
                </a:solidFill>
              </a:rPr>
              <a:t>Deep partnership with Teradata and other database providers</a:t>
            </a:r>
          </a:p>
          <a:p>
            <a:pPr>
              <a:buClr>
                <a:srgbClr val="FF0000"/>
              </a:buClr>
              <a:buFont typeface="Arial"/>
              <a:buChar char="•"/>
            </a:pPr>
            <a:r>
              <a:rPr lang="en-US" altLang="en-US" sz="4267" kern="0" dirty="0">
                <a:solidFill>
                  <a:srgbClr val="FFFFFF"/>
                </a:solidFill>
              </a:rPr>
              <a:t>Minimal impact on system upgrades</a:t>
            </a:r>
          </a:p>
          <a:p>
            <a:pPr>
              <a:buClr>
                <a:srgbClr val="FF0000"/>
              </a:buClr>
              <a:buFont typeface="Arial"/>
              <a:buChar char="•"/>
            </a:pPr>
            <a:r>
              <a:rPr lang="en-US" altLang="en-US" sz="4267" kern="0" dirty="0">
                <a:solidFill>
                  <a:srgbClr val="FFFFFF"/>
                </a:solidFill>
              </a:rPr>
              <a:t>Maintain consistent referential integrity and indexing capability</a:t>
            </a:r>
          </a:p>
          <a:p>
            <a:pPr>
              <a:buClr>
                <a:srgbClr val="FF0000"/>
              </a:buClr>
              <a:buFont typeface="Arial"/>
              <a:buChar char="•"/>
            </a:pPr>
            <a:r>
              <a:rPr lang="en-US" altLang="en-US" sz="4267" kern="0" dirty="0">
                <a:solidFill>
                  <a:srgbClr val="FFFFFF"/>
                </a:solidFill>
              </a:rPr>
              <a:t>Low Total Cost of Ownership (TCO)</a:t>
            </a:r>
          </a:p>
        </p:txBody>
      </p:sp>
    </p:spTree>
    <p:extLst>
      <p:ext uri="{BB962C8B-B14F-4D97-AF65-F5344CB8AC3E}">
        <p14:creationId xmlns:p14="http://schemas.microsoft.com/office/powerpoint/2010/main" val="143076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83E5FB27-E3B9-4B57-95E5-AD6AE3D591D8}"/>
              </a:ext>
            </a:extLst>
          </p:cNvPr>
          <p:cNvSpPr>
            <a:spLocks noGrp="1" noChangeArrowheads="1"/>
          </p:cNvSpPr>
          <p:nvPr>
            <p:ph type="title"/>
          </p:nvPr>
        </p:nvSpPr>
        <p:spPr/>
        <p:txBody>
          <a:bodyPr/>
          <a:lstStyle/>
          <a:p>
            <a:pPr eaLnBrk="1" hangingPunct="1"/>
            <a:endParaRPr lang="en-US" altLang="en-US" dirty="0"/>
          </a:p>
        </p:txBody>
      </p:sp>
      <p:sp>
        <p:nvSpPr>
          <p:cNvPr id="6146" name="Rectangle 2">
            <a:extLst>
              <a:ext uri="{FF2B5EF4-FFF2-40B4-BE49-F238E27FC236}">
                <a16:creationId xmlns:a16="http://schemas.microsoft.com/office/drawing/2014/main" id="{ECB19EB3-C019-4D07-AA17-5FB8A66935DF}"/>
              </a:ext>
            </a:extLst>
          </p:cNvPr>
          <p:cNvSpPr>
            <a:spLocks noGrp="1" noChangeArrowheads="1"/>
          </p:cNvSpPr>
          <p:nvPr>
            <p:ph type="body" idx="1"/>
          </p:nvPr>
        </p:nvSpPr>
        <p:spPr/>
        <p:txBody>
          <a:bodyPr/>
          <a:lstStyle/>
          <a:p>
            <a:pPr marL="914400" indent="-914400" eaLnBrk="1" hangingPunct="1"/>
            <a:endParaRPr lang="en-US" altLang="en-US" dirty="0"/>
          </a:p>
        </p:txBody>
      </p:sp>
    </p:spTree>
    <p:extLst>
      <p:ext uri="{BB962C8B-B14F-4D97-AF65-F5344CB8AC3E}">
        <p14:creationId xmlns:p14="http://schemas.microsoft.com/office/powerpoint/2010/main" val="51683806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83E5FB27-E3B9-4B57-95E5-AD6AE3D591D8}"/>
              </a:ext>
            </a:extLst>
          </p:cNvPr>
          <p:cNvSpPr>
            <a:spLocks noGrp="1" noChangeArrowheads="1"/>
          </p:cNvSpPr>
          <p:nvPr>
            <p:ph type="title"/>
          </p:nvPr>
        </p:nvSpPr>
        <p:spPr/>
        <p:txBody>
          <a:bodyPr/>
          <a:lstStyle/>
          <a:p>
            <a:pPr eaLnBrk="1" hangingPunct="1"/>
            <a:endParaRPr lang="en-US" altLang="en-US" dirty="0"/>
          </a:p>
        </p:txBody>
      </p:sp>
      <p:sp>
        <p:nvSpPr>
          <p:cNvPr id="6146" name="Rectangle 2">
            <a:extLst>
              <a:ext uri="{FF2B5EF4-FFF2-40B4-BE49-F238E27FC236}">
                <a16:creationId xmlns:a16="http://schemas.microsoft.com/office/drawing/2014/main" id="{ECB19EB3-C019-4D07-AA17-5FB8A66935DF}"/>
              </a:ext>
            </a:extLst>
          </p:cNvPr>
          <p:cNvSpPr>
            <a:spLocks noGrp="1" noChangeArrowheads="1"/>
          </p:cNvSpPr>
          <p:nvPr>
            <p:ph type="body" idx="1"/>
          </p:nvPr>
        </p:nvSpPr>
        <p:spPr/>
        <p:txBody>
          <a:bodyPr/>
          <a:lstStyle/>
          <a:p>
            <a:pPr marL="914400" indent="-914400" eaLnBrk="1" hangingPunct="1"/>
            <a:endParaRPr lang="en-US" altLang="en-US" dirty="0"/>
          </a:p>
        </p:txBody>
      </p:sp>
    </p:spTree>
    <p:extLst>
      <p:ext uri="{BB962C8B-B14F-4D97-AF65-F5344CB8AC3E}">
        <p14:creationId xmlns:p14="http://schemas.microsoft.com/office/powerpoint/2010/main" val="19892828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83E5FB27-E3B9-4B57-95E5-AD6AE3D591D8}"/>
              </a:ext>
            </a:extLst>
          </p:cNvPr>
          <p:cNvSpPr>
            <a:spLocks noGrp="1" noChangeArrowheads="1"/>
          </p:cNvSpPr>
          <p:nvPr>
            <p:ph type="title"/>
          </p:nvPr>
        </p:nvSpPr>
        <p:spPr/>
        <p:txBody>
          <a:bodyPr anchor="ctr"/>
          <a:lstStyle/>
          <a:p>
            <a:pPr eaLnBrk="1" hangingPunct="1"/>
            <a:r>
              <a:rPr lang="en-US" altLang="en-US" dirty="0"/>
              <a:t>What is Privacy by Design ?</a:t>
            </a:r>
          </a:p>
        </p:txBody>
      </p:sp>
      <p:sp>
        <p:nvSpPr>
          <p:cNvPr id="6146" name="Rectangle 2">
            <a:extLst>
              <a:ext uri="{FF2B5EF4-FFF2-40B4-BE49-F238E27FC236}">
                <a16:creationId xmlns:a16="http://schemas.microsoft.com/office/drawing/2014/main" id="{ECB19EB3-C019-4D07-AA17-5FB8A66935DF}"/>
              </a:ext>
            </a:extLst>
          </p:cNvPr>
          <p:cNvSpPr>
            <a:spLocks noGrp="1" noChangeArrowheads="1"/>
          </p:cNvSpPr>
          <p:nvPr>
            <p:ph type="body" idx="1"/>
          </p:nvPr>
        </p:nvSpPr>
        <p:spPr>
          <a:xfrm>
            <a:off x="1905000" y="5791200"/>
            <a:ext cx="19659600" cy="3810000"/>
          </a:xfrm>
        </p:spPr>
        <p:txBody>
          <a:bodyPr/>
          <a:lstStyle/>
          <a:p>
            <a:pPr marL="914400" indent="-914400" eaLnBrk="1" hangingPunct="1"/>
            <a:r>
              <a:rPr lang="en-US" altLang="en-US" dirty="0"/>
              <a:t>A proactive, risk based approach to application development and systems engineering which considers data privacy throughout the entire requirements gathering, design, development, implementation and operationalization process. </a:t>
            </a:r>
          </a:p>
          <a:p>
            <a:pPr marL="914400" indent="-914400" eaLnBrk="1" hangingPunct="1"/>
            <a:endParaRPr lang="en-US" altLang="en-US" dirty="0"/>
          </a:p>
          <a:p>
            <a:pPr marL="914400" indent="-914400" eaLnBrk="1" hangingPunct="1"/>
            <a:endParaRPr lang="en-US" altLang="en-US" dirty="0"/>
          </a:p>
          <a:p>
            <a:pPr marL="914400" indent="-914400" eaLnBrk="1" hangingPunct="1"/>
            <a:endParaRPr lang="en-US" altLang="en-US" dirty="0"/>
          </a:p>
        </p:txBody>
      </p:sp>
    </p:spTree>
    <p:extLst>
      <p:ext uri="{BB962C8B-B14F-4D97-AF65-F5344CB8AC3E}">
        <p14:creationId xmlns:p14="http://schemas.microsoft.com/office/powerpoint/2010/main" val="335147215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2052D9D8-2EB3-4BAA-AA4F-84784F33E435}"/>
              </a:ext>
            </a:extLst>
          </p:cNvPr>
          <p:cNvSpPr>
            <a:spLocks noGrp="1" noChangeArrowheads="1"/>
          </p:cNvSpPr>
          <p:nvPr>
            <p:ph type="title"/>
          </p:nvPr>
        </p:nvSpPr>
        <p:spPr/>
        <p:txBody>
          <a:bodyPr/>
          <a:lstStyle/>
          <a:p>
            <a:pPr eaLnBrk="1" hangingPunct="1"/>
            <a:endParaRPr lang="en-US" altLang="en-US" dirty="0"/>
          </a:p>
        </p:txBody>
      </p:sp>
      <p:sp>
        <p:nvSpPr>
          <p:cNvPr id="9218" name="Rectangle 2">
            <a:extLst>
              <a:ext uri="{FF2B5EF4-FFF2-40B4-BE49-F238E27FC236}">
                <a16:creationId xmlns:a16="http://schemas.microsoft.com/office/drawing/2014/main" id="{20D380FF-D81A-41A6-8BFE-20A1C016273F}"/>
              </a:ext>
            </a:extLst>
          </p:cNvPr>
          <p:cNvSpPr>
            <a:spLocks noGrp="1" noChangeArrowheads="1"/>
          </p:cNvSpPr>
          <p:nvPr>
            <p:ph type="body" idx="1"/>
          </p:nvPr>
        </p:nvSpPr>
        <p:spPr/>
        <p:txBody>
          <a:bodyPr/>
          <a:lstStyle/>
          <a:p>
            <a:pPr eaLnBrk="1" hangingPunct="1"/>
            <a:endParaRPr lang="en-US" altLang="en-US" dirty="0"/>
          </a:p>
        </p:txBody>
      </p:sp>
    </p:spTree>
    <p:extLst>
      <p:ext uri="{BB962C8B-B14F-4D97-AF65-F5344CB8AC3E}">
        <p14:creationId xmlns:p14="http://schemas.microsoft.com/office/powerpoint/2010/main" val="75007779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97275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2628D21-E5EA-466C-96DF-0304AD116CE9}"/>
              </a:ext>
            </a:extLst>
          </p:cNvPr>
          <p:cNvSpPr>
            <a:spLocks noGrp="1" noChangeArrowheads="1"/>
          </p:cNvSpPr>
          <p:nvPr>
            <p:ph type="title"/>
          </p:nvPr>
        </p:nvSpPr>
        <p:spPr/>
        <p:txBody>
          <a:bodyPr/>
          <a:lstStyle/>
          <a:p>
            <a:pPr eaLnBrk="1" hangingPunct="1"/>
            <a:r>
              <a:rPr lang="en-US" altLang="en-US" dirty="0"/>
              <a:t>Data Privacy and Regulatory Compliance Challenges</a:t>
            </a:r>
          </a:p>
        </p:txBody>
      </p:sp>
      <p:sp>
        <p:nvSpPr>
          <p:cNvPr id="7170" name="Rectangle 2">
            <a:extLst>
              <a:ext uri="{FF2B5EF4-FFF2-40B4-BE49-F238E27FC236}">
                <a16:creationId xmlns:a16="http://schemas.microsoft.com/office/drawing/2014/main" id="{D8A9CD47-2E49-4054-AF26-E0A21FB84B64}"/>
              </a:ext>
            </a:extLst>
          </p:cNvPr>
          <p:cNvSpPr>
            <a:spLocks noGrp="1" noChangeArrowheads="1"/>
          </p:cNvSpPr>
          <p:nvPr>
            <p:ph type="body" idx="1"/>
          </p:nvPr>
        </p:nvSpPr>
        <p:spPr>
          <a:xfrm>
            <a:off x="617538" y="1981200"/>
            <a:ext cx="23134637" cy="8229600"/>
          </a:xfrm>
        </p:spPr>
        <p:txBody>
          <a:bodyPr/>
          <a:lstStyle/>
          <a:p>
            <a:pPr eaLnBrk="1" hangingPunct="1">
              <a:lnSpc>
                <a:spcPct val="150000"/>
              </a:lnSpc>
            </a:pPr>
            <a:r>
              <a:rPr lang="en-US" altLang="en-US" sz="4800" dirty="0"/>
              <a:t>Globalization, Outsourcing, Cloud Computing</a:t>
            </a:r>
          </a:p>
          <a:p>
            <a:pPr eaLnBrk="1" hangingPunct="1">
              <a:lnSpc>
                <a:spcPct val="150000"/>
              </a:lnSpc>
            </a:pPr>
            <a:r>
              <a:rPr lang="en-US" altLang="en-US" sz="4800" dirty="0"/>
              <a:t>Blurring of Network Boundaries</a:t>
            </a:r>
          </a:p>
          <a:p>
            <a:pPr eaLnBrk="1" hangingPunct="1">
              <a:lnSpc>
                <a:spcPct val="150000"/>
              </a:lnSpc>
            </a:pPr>
            <a:r>
              <a:rPr lang="en-US" altLang="en-US" sz="4800" dirty="0"/>
              <a:t>International, National, State and Local Government Data Privacy Regulations </a:t>
            </a:r>
          </a:p>
          <a:p>
            <a:pPr eaLnBrk="1" hangingPunct="1">
              <a:lnSpc>
                <a:spcPct val="150000"/>
              </a:lnSpc>
            </a:pPr>
            <a:r>
              <a:rPr lang="en-US" altLang="en-US" sz="4800" dirty="0"/>
              <a:t>Industry Specific Data Privacy and Data Protection Requirements</a:t>
            </a:r>
          </a:p>
          <a:p>
            <a:pPr eaLnBrk="1" hangingPunct="1">
              <a:lnSpc>
                <a:spcPct val="150000"/>
              </a:lnSpc>
            </a:pPr>
            <a:r>
              <a:rPr lang="en-US" altLang="en-US" sz="4800" dirty="0"/>
              <a:t>Corporate Internal Security Policy, Culture and Risk Tolerance </a:t>
            </a:r>
          </a:p>
          <a:p>
            <a:pPr eaLnBrk="1" hangingPunct="1">
              <a:lnSpc>
                <a:spcPct val="150000"/>
              </a:lnSpc>
            </a:pPr>
            <a:r>
              <a:rPr lang="en-US" altLang="en-US" sz="4800" dirty="0"/>
              <a:t>Auditing Compliance </a:t>
            </a:r>
          </a:p>
          <a:p>
            <a:pPr eaLnBrk="1" hangingPunct="1">
              <a:lnSpc>
                <a:spcPct val="150000"/>
              </a:lnSpc>
            </a:pPr>
            <a:endParaRPr lang="en-US" altLang="en-US" sz="4800" dirty="0"/>
          </a:p>
          <a:p>
            <a:pPr marL="0" indent="0" eaLnBrk="1" hangingPunct="1">
              <a:lnSpc>
                <a:spcPct val="150000"/>
              </a:lnSpc>
              <a:buNone/>
            </a:pPr>
            <a:endParaRPr lang="en-US" altLang="en-US" sz="4800" dirty="0"/>
          </a:p>
        </p:txBody>
      </p:sp>
    </p:spTree>
    <p:extLst>
      <p:ext uri="{BB962C8B-B14F-4D97-AF65-F5344CB8AC3E}">
        <p14:creationId xmlns:p14="http://schemas.microsoft.com/office/powerpoint/2010/main" val="3683089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wipe(left)">
                                      <p:cBhvr>
                                        <p:cTn id="7" dur="1000"/>
                                        <p:tgtEl>
                                          <p:spTgt spid="7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0">
                                            <p:txEl>
                                              <p:pRg st="1" end="1"/>
                                            </p:txEl>
                                          </p:spTgt>
                                        </p:tgtEl>
                                        <p:attrNameLst>
                                          <p:attrName>style.visibility</p:attrName>
                                        </p:attrNameLst>
                                      </p:cBhvr>
                                      <p:to>
                                        <p:strVal val="visible"/>
                                      </p:to>
                                    </p:set>
                                    <p:animEffect transition="in" filter="wipe(left)">
                                      <p:cBhvr>
                                        <p:cTn id="12" dur="1000"/>
                                        <p:tgtEl>
                                          <p:spTgt spid="71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0">
                                            <p:txEl>
                                              <p:pRg st="2" end="2"/>
                                            </p:txEl>
                                          </p:spTgt>
                                        </p:tgtEl>
                                        <p:attrNameLst>
                                          <p:attrName>style.visibility</p:attrName>
                                        </p:attrNameLst>
                                      </p:cBhvr>
                                      <p:to>
                                        <p:strVal val="visible"/>
                                      </p:to>
                                    </p:set>
                                    <p:animEffect transition="in" filter="wipe(left)">
                                      <p:cBhvr>
                                        <p:cTn id="17" dur="1000"/>
                                        <p:tgtEl>
                                          <p:spTgt spid="71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0">
                                            <p:txEl>
                                              <p:pRg st="3" end="3"/>
                                            </p:txEl>
                                          </p:spTgt>
                                        </p:tgtEl>
                                        <p:attrNameLst>
                                          <p:attrName>style.visibility</p:attrName>
                                        </p:attrNameLst>
                                      </p:cBhvr>
                                      <p:to>
                                        <p:strVal val="visible"/>
                                      </p:to>
                                    </p:set>
                                    <p:animEffect transition="in" filter="wipe(left)">
                                      <p:cBhvr>
                                        <p:cTn id="22" dur="1000"/>
                                        <p:tgtEl>
                                          <p:spTgt spid="71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70">
                                            <p:txEl>
                                              <p:pRg st="4" end="4"/>
                                            </p:txEl>
                                          </p:spTgt>
                                        </p:tgtEl>
                                        <p:attrNameLst>
                                          <p:attrName>style.visibility</p:attrName>
                                        </p:attrNameLst>
                                      </p:cBhvr>
                                      <p:to>
                                        <p:strVal val="visible"/>
                                      </p:to>
                                    </p:set>
                                    <p:animEffect transition="in" filter="wipe(left)">
                                      <p:cBhvr>
                                        <p:cTn id="27" dur="1000"/>
                                        <p:tgtEl>
                                          <p:spTgt spid="717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170">
                                            <p:txEl>
                                              <p:pRg st="5" end="5"/>
                                            </p:txEl>
                                          </p:spTgt>
                                        </p:tgtEl>
                                        <p:attrNameLst>
                                          <p:attrName>style.visibility</p:attrName>
                                        </p:attrNameLst>
                                      </p:cBhvr>
                                      <p:to>
                                        <p:strVal val="visible"/>
                                      </p:to>
                                    </p:set>
                                    <p:animEffect transition="in" filter="wipe(left)">
                                      <p:cBhvr>
                                        <p:cTn id="32" dur="1000"/>
                                        <p:tgtEl>
                                          <p:spTgt spid="71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2628D21-E5EA-466C-96DF-0304AD116CE9}"/>
              </a:ext>
            </a:extLst>
          </p:cNvPr>
          <p:cNvSpPr>
            <a:spLocks noGrp="1" noChangeArrowheads="1"/>
          </p:cNvSpPr>
          <p:nvPr>
            <p:ph type="title"/>
          </p:nvPr>
        </p:nvSpPr>
        <p:spPr/>
        <p:txBody>
          <a:bodyPr/>
          <a:lstStyle/>
          <a:p>
            <a:pPr eaLnBrk="1" hangingPunct="1"/>
            <a:r>
              <a:rPr lang="en-US" altLang="en-US" dirty="0"/>
              <a:t>Opposing Forces</a:t>
            </a:r>
          </a:p>
        </p:txBody>
      </p:sp>
      <p:sp>
        <p:nvSpPr>
          <p:cNvPr id="7170" name="Rectangle 2">
            <a:extLst>
              <a:ext uri="{FF2B5EF4-FFF2-40B4-BE49-F238E27FC236}">
                <a16:creationId xmlns:a16="http://schemas.microsoft.com/office/drawing/2014/main" id="{D8A9CD47-2E49-4054-AF26-E0A21FB84B64}"/>
              </a:ext>
            </a:extLst>
          </p:cNvPr>
          <p:cNvSpPr>
            <a:spLocks noGrp="1" noChangeArrowheads="1"/>
          </p:cNvSpPr>
          <p:nvPr>
            <p:ph type="body" idx="1"/>
          </p:nvPr>
        </p:nvSpPr>
        <p:spPr>
          <a:xfrm>
            <a:off x="617538" y="1981200"/>
            <a:ext cx="23134637" cy="8229600"/>
          </a:xfrm>
        </p:spPr>
        <p:txBody>
          <a:bodyPr/>
          <a:lstStyle/>
          <a:p>
            <a:pPr eaLnBrk="1" hangingPunct="1">
              <a:lnSpc>
                <a:spcPct val="150000"/>
              </a:lnSpc>
            </a:pPr>
            <a:r>
              <a:rPr lang="en-US" altLang="en-US" sz="4800" dirty="0"/>
              <a:t>Data monetization</a:t>
            </a:r>
          </a:p>
          <a:p>
            <a:pPr eaLnBrk="1" hangingPunct="1">
              <a:lnSpc>
                <a:spcPct val="150000"/>
              </a:lnSpc>
            </a:pPr>
            <a:r>
              <a:rPr lang="en-US" altLang="en-US" sz="4800" dirty="0"/>
              <a:t>Broader access to ever more data</a:t>
            </a:r>
          </a:p>
          <a:p>
            <a:pPr eaLnBrk="1" hangingPunct="1">
              <a:lnSpc>
                <a:spcPct val="150000"/>
              </a:lnSpc>
            </a:pPr>
            <a:r>
              <a:rPr lang="en-US" altLang="en-US" sz="4800" dirty="0"/>
              <a:t>Sheer volume and proliferation of PII, PHI and other NPI </a:t>
            </a:r>
          </a:p>
          <a:p>
            <a:pPr eaLnBrk="1" hangingPunct="1">
              <a:lnSpc>
                <a:spcPct val="150000"/>
              </a:lnSpc>
            </a:pPr>
            <a:r>
              <a:rPr lang="en-US" altLang="en-US" sz="4800" dirty="0"/>
              <a:t>Cost and budgetary constraints</a:t>
            </a:r>
          </a:p>
          <a:p>
            <a:pPr eaLnBrk="1" hangingPunct="1">
              <a:lnSpc>
                <a:spcPct val="150000"/>
              </a:lnSpc>
            </a:pPr>
            <a:r>
              <a:rPr lang="en-US" altLang="en-US" sz="4800" dirty="0"/>
              <a:t>Expanding privacy regulations</a:t>
            </a:r>
          </a:p>
          <a:p>
            <a:pPr eaLnBrk="1" hangingPunct="1">
              <a:lnSpc>
                <a:spcPct val="150000"/>
              </a:lnSpc>
            </a:pPr>
            <a:endParaRPr lang="en-US" altLang="en-US" sz="4800" dirty="0"/>
          </a:p>
          <a:p>
            <a:pPr eaLnBrk="1" hangingPunct="1">
              <a:lnSpc>
                <a:spcPct val="150000"/>
              </a:lnSpc>
            </a:pPr>
            <a:endParaRPr lang="en-US" altLang="en-US" sz="4800" dirty="0"/>
          </a:p>
          <a:p>
            <a:pPr marL="0" indent="0" eaLnBrk="1" hangingPunct="1">
              <a:lnSpc>
                <a:spcPct val="150000"/>
              </a:lnSpc>
              <a:buNone/>
            </a:pPr>
            <a:endParaRPr lang="en-US" altLang="en-US" sz="4800" dirty="0"/>
          </a:p>
        </p:txBody>
      </p:sp>
      <p:grpSp>
        <p:nvGrpSpPr>
          <p:cNvPr id="4" name="Group 3">
            <a:extLst>
              <a:ext uri="{FF2B5EF4-FFF2-40B4-BE49-F238E27FC236}">
                <a16:creationId xmlns:a16="http://schemas.microsoft.com/office/drawing/2014/main" id="{1D292E47-452A-4F7E-8FBB-8B1FECB39BE1}"/>
              </a:ext>
            </a:extLst>
          </p:cNvPr>
          <p:cNvGrpSpPr/>
          <p:nvPr/>
        </p:nvGrpSpPr>
        <p:grpSpPr>
          <a:xfrm>
            <a:off x="2438400" y="10439400"/>
            <a:ext cx="19050000" cy="2352258"/>
            <a:chOff x="2743200" y="10439400"/>
            <a:chExt cx="17678400" cy="2352258"/>
          </a:xfrm>
        </p:grpSpPr>
        <p:sp>
          <p:nvSpPr>
            <p:cNvPr id="5" name="Rectangle: Beveled 4">
              <a:extLst>
                <a:ext uri="{FF2B5EF4-FFF2-40B4-BE49-F238E27FC236}">
                  <a16:creationId xmlns:a16="http://schemas.microsoft.com/office/drawing/2014/main" id="{1C02EDFD-6EFF-47CC-8799-94BCBFAD4526}"/>
                </a:ext>
              </a:extLst>
            </p:cNvPr>
            <p:cNvSpPr/>
            <p:nvPr/>
          </p:nvSpPr>
          <p:spPr bwMode="auto">
            <a:xfrm>
              <a:off x="2743200" y="10439400"/>
              <a:ext cx="17678400" cy="1600200"/>
            </a:xfrm>
            <a:prstGeom prst="bevel">
              <a:avLst/>
            </a:pr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a:extLst>
                <a:ext uri="{FF2B5EF4-FFF2-40B4-BE49-F238E27FC236}">
                  <a16:creationId xmlns:a16="http://schemas.microsoft.com/office/drawing/2014/main" id="{531D7233-6D4E-4F23-80AA-1320D0226EBF}"/>
                </a:ext>
              </a:extLst>
            </p:cNvPr>
            <p:cNvSpPr txBox="1"/>
            <p:nvPr/>
          </p:nvSpPr>
          <p:spPr>
            <a:xfrm>
              <a:off x="2895600" y="10668000"/>
              <a:ext cx="17373600" cy="2123658"/>
            </a:xfrm>
            <a:prstGeom prst="rect">
              <a:avLst/>
            </a:prstGeom>
            <a:noFill/>
          </p:spPr>
          <p:txBody>
            <a:bodyPr wrap="square" rtlCol="0">
              <a:spAutoFit/>
            </a:bodyPr>
            <a:lstStyle/>
            <a:p>
              <a:pPr algn="ctr"/>
              <a:r>
                <a:rPr lang="en-US" sz="6600" b="1" dirty="0"/>
                <a:t>Data Security can be a business enabler if done right</a:t>
              </a:r>
            </a:p>
          </p:txBody>
        </p:sp>
      </p:grpSp>
    </p:spTree>
    <p:extLst>
      <p:ext uri="{BB962C8B-B14F-4D97-AF65-F5344CB8AC3E}">
        <p14:creationId xmlns:p14="http://schemas.microsoft.com/office/powerpoint/2010/main" val="13513552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wipe(left)">
                                      <p:cBhvr>
                                        <p:cTn id="7" dur="1000"/>
                                        <p:tgtEl>
                                          <p:spTgt spid="7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0">
                                            <p:txEl>
                                              <p:pRg st="1" end="1"/>
                                            </p:txEl>
                                          </p:spTgt>
                                        </p:tgtEl>
                                        <p:attrNameLst>
                                          <p:attrName>style.visibility</p:attrName>
                                        </p:attrNameLst>
                                      </p:cBhvr>
                                      <p:to>
                                        <p:strVal val="visible"/>
                                      </p:to>
                                    </p:set>
                                    <p:animEffect transition="in" filter="wipe(left)">
                                      <p:cBhvr>
                                        <p:cTn id="12" dur="1000"/>
                                        <p:tgtEl>
                                          <p:spTgt spid="71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0">
                                            <p:txEl>
                                              <p:pRg st="2" end="2"/>
                                            </p:txEl>
                                          </p:spTgt>
                                        </p:tgtEl>
                                        <p:attrNameLst>
                                          <p:attrName>style.visibility</p:attrName>
                                        </p:attrNameLst>
                                      </p:cBhvr>
                                      <p:to>
                                        <p:strVal val="visible"/>
                                      </p:to>
                                    </p:set>
                                    <p:animEffect transition="in" filter="wipe(left)">
                                      <p:cBhvr>
                                        <p:cTn id="17" dur="1000"/>
                                        <p:tgtEl>
                                          <p:spTgt spid="71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0">
                                            <p:txEl>
                                              <p:pRg st="3" end="3"/>
                                            </p:txEl>
                                          </p:spTgt>
                                        </p:tgtEl>
                                        <p:attrNameLst>
                                          <p:attrName>style.visibility</p:attrName>
                                        </p:attrNameLst>
                                      </p:cBhvr>
                                      <p:to>
                                        <p:strVal val="visible"/>
                                      </p:to>
                                    </p:set>
                                    <p:animEffect transition="in" filter="wipe(left)">
                                      <p:cBhvr>
                                        <p:cTn id="22" dur="1000"/>
                                        <p:tgtEl>
                                          <p:spTgt spid="71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70">
                                            <p:txEl>
                                              <p:pRg st="4" end="4"/>
                                            </p:txEl>
                                          </p:spTgt>
                                        </p:tgtEl>
                                        <p:attrNameLst>
                                          <p:attrName>style.visibility</p:attrName>
                                        </p:attrNameLst>
                                      </p:cBhvr>
                                      <p:to>
                                        <p:strVal val="visible"/>
                                      </p:to>
                                    </p:set>
                                    <p:animEffect transition="in" filter="wipe(left)">
                                      <p:cBhvr>
                                        <p:cTn id="27" dur="1000"/>
                                        <p:tgtEl>
                                          <p:spTgt spid="717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2628D21-E5EA-466C-96DF-0304AD116CE9}"/>
              </a:ext>
            </a:extLst>
          </p:cNvPr>
          <p:cNvSpPr>
            <a:spLocks noGrp="1" noChangeArrowheads="1"/>
          </p:cNvSpPr>
          <p:nvPr>
            <p:ph type="title"/>
          </p:nvPr>
        </p:nvSpPr>
        <p:spPr/>
        <p:txBody>
          <a:bodyPr/>
          <a:lstStyle/>
          <a:p>
            <a:pPr eaLnBrk="1" hangingPunct="1"/>
            <a:r>
              <a:rPr lang="en-US" altLang="en-US" dirty="0"/>
              <a:t>Capture ALL Requirements Up Front</a:t>
            </a:r>
          </a:p>
        </p:txBody>
      </p:sp>
      <p:pic>
        <p:nvPicPr>
          <p:cNvPr id="3" name="Picture 2">
            <a:extLst>
              <a:ext uri="{FF2B5EF4-FFF2-40B4-BE49-F238E27FC236}">
                <a16:creationId xmlns:a16="http://schemas.microsoft.com/office/drawing/2014/main" id="{C57CE8AF-FB12-49FA-8F07-24DF538DDF0F}"/>
              </a:ext>
            </a:extLst>
          </p:cNvPr>
          <p:cNvPicPr>
            <a:picLocks noChangeAspect="1"/>
          </p:cNvPicPr>
          <p:nvPr/>
        </p:nvPicPr>
        <p:blipFill>
          <a:blip r:embed="rId2"/>
          <a:stretch>
            <a:fillRect/>
          </a:stretch>
        </p:blipFill>
        <p:spPr>
          <a:xfrm>
            <a:off x="4343400" y="8425394"/>
            <a:ext cx="15802859" cy="3742782"/>
          </a:xfrm>
          <a:prstGeom prst="rect">
            <a:avLst/>
          </a:prstGeom>
        </p:spPr>
      </p:pic>
      <p:pic>
        <p:nvPicPr>
          <p:cNvPr id="30" name="Picture 29">
            <a:extLst>
              <a:ext uri="{FF2B5EF4-FFF2-40B4-BE49-F238E27FC236}">
                <a16:creationId xmlns:a16="http://schemas.microsoft.com/office/drawing/2014/main" id="{C9DBF01D-0CAA-4D4A-ACE1-4CC0D6BCBB49}"/>
              </a:ext>
            </a:extLst>
          </p:cNvPr>
          <p:cNvPicPr>
            <a:picLocks noChangeAspect="1"/>
          </p:cNvPicPr>
          <p:nvPr/>
        </p:nvPicPr>
        <p:blipFill>
          <a:blip r:embed="rId3"/>
          <a:stretch>
            <a:fillRect/>
          </a:stretch>
        </p:blipFill>
        <p:spPr>
          <a:xfrm>
            <a:off x="7301626" y="5149486"/>
            <a:ext cx="9886406" cy="3443027"/>
          </a:xfrm>
          <a:prstGeom prst="rect">
            <a:avLst/>
          </a:prstGeom>
        </p:spPr>
      </p:pic>
      <p:pic>
        <p:nvPicPr>
          <p:cNvPr id="31" name="Picture 30">
            <a:extLst>
              <a:ext uri="{FF2B5EF4-FFF2-40B4-BE49-F238E27FC236}">
                <a16:creationId xmlns:a16="http://schemas.microsoft.com/office/drawing/2014/main" id="{11BEA850-18CC-464C-928A-F8FFB5E86CC2}"/>
              </a:ext>
            </a:extLst>
          </p:cNvPr>
          <p:cNvPicPr>
            <a:picLocks noChangeAspect="1"/>
          </p:cNvPicPr>
          <p:nvPr/>
        </p:nvPicPr>
        <p:blipFill>
          <a:blip r:embed="rId4"/>
          <a:stretch>
            <a:fillRect/>
          </a:stretch>
        </p:blipFill>
        <p:spPr>
          <a:xfrm>
            <a:off x="9844529" y="1981200"/>
            <a:ext cx="4800600" cy="3335405"/>
          </a:xfrm>
          <a:prstGeom prst="rect">
            <a:avLst/>
          </a:prstGeom>
        </p:spPr>
      </p:pic>
    </p:spTree>
    <p:extLst>
      <p:ext uri="{BB962C8B-B14F-4D97-AF65-F5344CB8AC3E}">
        <p14:creationId xmlns:p14="http://schemas.microsoft.com/office/powerpoint/2010/main" val="30622580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2628D21-E5EA-466C-96DF-0304AD116CE9}"/>
              </a:ext>
            </a:extLst>
          </p:cNvPr>
          <p:cNvSpPr>
            <a:spLocks noGrp="1" noChangeArrowheads="1"/>
          </p:cNvSpPr>
          <p:nvPr>
            <p:ph type="title"/>
          </p:nvPr>
        </p:nvSpPr>
        <p:spPr/>
        <p:txBody>
          <a:bodyPr/>
          <a:lstStyle/>
          <a:p>
            <a:pPr eaLnBrk="1" hangingPunct="1"/>
            <a:r>
              <a:rPr lang="en-US" altLang="en-US" dirty="0"/>
              <a:t>Business</a:t>
            </a:r>
          </a:p>
        </p:txBody>
      </p:sp>
      <p:sp>
        <p:nvSpPr>
          <p:cNvPr id="7170" name="Rectangle 2">
            <a:extLst>
              <a:ext uri="{FF2B5EF4-FFF2-40B4-BE49-F238E27FC236}">
                <a16:creationId xmlns:a16="http://schemas.microsoft.com/office/drawing/2014/main" id="{D8A9CD47-2E49-4054-AF26-E0A21FB84B64}"/>
              </a:ext>
            </a:extLst>
          </p:cNvPr>
          <p:cNvSpPr>
            <a:spLocks noGrp="1" noChangeArrowheads="1"/>
          </p:cNvSpPr>
          <p:nvPr>
            <p:ph type="body" idx="1"/>
          </p:nvPr>
        </p:nvSpPr>
        <p:spPr>
          <a:xfrm>
            <a:off x="617538" y="1447800"/>
            <a:ext cx="23134637" cy="8763000"/>
          </a:xfrm>
        </p:spPr>
        <p:txBody>
          <a:bodyPr/>
          <a:lstStyle/>
          <a:p>
            <a:pPr eaLnBrk="1" hangingPunct="1">
              <a:lnSpc>
                <a:spcPct val="150000"/>
              </a:lnSpc>
            </a:pPr>
            <a:r>
              <a:rPr lang="en-US" altLang="en-US" dirty="0"/>
              <a:t>Internal Policies</a:t>
            </a:r>
          </a:p>
          <a:p>
            <a:pPr eaLnBrk="1" hangingPunct="1">
              <a:lnSpc>
                <a:spcPct val="150000"/>
              </a:lnSpc>
            </a:pPr>
            <a:r>
              <a:rPr lang="en-US" altLang="en-US" dirty="0"/>
              <a:t>Data Classification </a:t>
            </a:r>
          </a:p>
          <a:p>
            <a:pPr eaLnBrk="1" hangingPunct="1">
              <a:lnSpc>
                <a:spcPct val="150000"/>
              </a:lnSpc>
            </a:pPr>
            <a:r>
              <a:rPr lang="en-US" altLang="en-US" dirty="0"/>
              <a:t>Company Culture</a:t>
            </a:r>
          </a:p>
          <a:p>
            <a:pPr eaLnBrk="1" hangingPunct="1">
              <a:lnSpc>
                <a:spcPct val="150000"/>
              </a:lnSpc>
            </a:pPr>
            <a:r>
              <a:rPr lang="en-US" altLang="en-US" dirty="0"/>
              <a:t>Appetite for Risk (financial and reputational)</a:t>
            </a:r>
          </a:p>
          <a:p>
            <a:pPr eaLnBrk="1" hangingPunct="1">
              <a:lnSpc>
                <a:spcPct val="150000"/>
              </a:lnSpc>
            </a:pPr>
            <a:r>
              <a:rPr lang="en-US" altLang="en-US" dirty="0"/>
              <a:t>Customers (B2B, B2C)</a:t>
            </a:r>
          </a:p>
          <a:p>
            <a:pPr eaLnBrk="1" hangingPunct="1">
              <a:lnSpc>
                <a:spcPct val="150000"/>
              </a:lnSpc>
            </a:pPr>
            <a:r>
              <a:rPr lang="en-US" altLang="en-US" dirty="0"/>
              <a:t>Business Partners</a:t>
            </a:r>
          </a:p>
          <a:p>
            <a:pPr eaLnBrk="1" hangingPunct="1">
              <a:lnSpc>
                <a:spcPct val="150000"/>
              </a:lnSpc>
            </a:pPr>
            <a:r>
              <a:rPr lang="en-US" altLang="en-US" dirty="0"/>
              <a:t>People, Organization, Process</a:t>
            </a:r>
          </a:p>
          <a:p>
            <a:pPr eaLnBrk="1" hangingPunct="1">
              <a:lnSpc>
                <a:spcPct val="150000"/>
              </a:lnSpc>
            </a:pPr>
            <a:endParaRPr lang="en-US" altLang="en-US" dirty="0"/>
          </a:p>
          <a:p>
            <a:pPr eaLnBrk="1" hangingPunct="1">
              <a:lnSpc>
                <a:spcPct val="150000"/>
              </a:lnSpc>
            </a:pPr>
            <a:endParaRPr lang="en-US" altLang="en-US" dirty="0"/>
          </a:p>
        </p:txBody>
      </p:sp>
      <p:pic>
        <p:nvPicPr>
          <p:cNvPr id="4" name="Picture 3">
            <a:extLst>
              <a:ext uri="{FF2B5EF4-FFF2-40B4-BE49-F238E27FC236}">
                <a16:creationId xmlns:a16="http://schemas.microsoft.com/office/drawing/2014/main" id="{F4DD51C2-A45A-466E-BEBB-0CAC515D17A6}"/>
              </a:ext>
            </a:extLst>
          </p:cNvPr>
          <p:cNvPicPr>
            <a:picLocks noChangeAspect="1"/>
          </p:cNvPicPr>
          <p:nvPr/>
        </p:nvPicPr>
        <p:blipFill>
          <a:blip r:embed="rId2"/>
          <a:stretch>
            <a:fillRect/>
          </a:stretch>
        </p:blipFill>
        <p:spPr>
          <a:xfrm>
            <a:off x="12403667" y="5791200"/>
            <a:ext cx="11904133" cy="2819400"/>
          </a:xfrm>
          <a:prstGeom prst="rect">
            <a:avLst/>
          </a:prstGeom>
        </p:spPr>
      </p:pic>
      <p:grpSp>
        <p:nvGrpSpPr>
          <p:cNvPr id="5" name="Group 4">
            <a:extLst>
              <a:ext uri="{FF2B5EF4-FFF2-40B4-BE49-F238E27FC236}">
                <a16:creationId xmlns:a16="http://schemas.microsoft.com/office/drawing/2014/main" id="{4D6D7F93-3855-40D9-8B05-0456A66EF8A7}"/>
              </a:ext>
            </a:extLst>
          </p:cNvPr>
          <p:cNvGrpSpPr/>
          <p:nvPr/>
        </p:nvGrpSpPr>
        <p:grpSpPr>
          <a:xfrm>
            <a:off x="1241425" y="10439400"/>
            <a:ext cx="21770975" cy="2352258"/>
            <a:chOff x="2743200" y="10439400"/>
            <a:chExt cx="17678400" cy="2352258"/>
          </a:xfrm>
        </p:grpSpPr>
        <p:sp>
          <p:nvSpPr>
            <p:cNvPr id="6" name="Rectangle: Beveled 5">
              <a:extLst>
                <a:ext uri="{FF2B5EF4-FFF2-40B4-BE49-F238E27FC236}">
                  <a16:creationId xmlns:a16="http://schemas.microsoft.com/office/drawing/2014/main" id="{D37C10EC-0629-4B67-92FB-7E6ACC927E17}"/>
                </a:ext>
              </a:extLst>
            </p:cNvPr>
            <p:cNvSpPr/>
            <p:nvPr/>
          </p:nvSpPr>
          <p:spPr bwMode="auto">
            <a:xfrm>
              <a:off x="2743200" y="10439400"/>
              <a:ext cx="17678400" cy="1600200"/>
            </a:xfrm>
            <a:prstGeom prst="bevel">
              <a:avLst/>
            </a:pr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a:extLst>
                <a:ext uri="{FF2B5EF4-FFF2-40B4-BE49-F238E27FC236}">
                  <a16:creationId xmlns:a16="http://schemas.microsoft.com/office/drawing/2014/main" id="{4E3468A6-C4A9-438E-9A29-100BD9092EEC}"/>
                </a:ext>
              </a:extLst>
            </p:cNvPr>
            <p:cNvSpPr txBox="1"/>
            <p:nvPr/>
          </p:nvSpPr>
          <p:spPr>
            <a:xfrm>
              <a:off x="2895600" y="10668000"/>
              <a:ext cx="17373600" cy="2123658"/>
            </a:xfrm>
            <a:prstGeom prst="rect">
              <a:avLst/>
            </a:prstGeom>
            <a:noFill/>
          </p:spPr>
          <p:txBody>
            <a:bodyPr wrap="square" rtlCol="0">
              <a:spAutoFit/>
            </a:bodyPr>
            <a:lstStyle/>
            <a:p>
              <a:pPr algn="ctr"/>
              <a:r>
                <a:rPr lang="en-US" sz="6600" b="1" dirty="0"/>
                <a:t>Start here – Requirements may already be well documented</a:t>
              </a:r>
            </a:p>
          </p:txBody>
        </p:sp>
      </p:grpSp>
    </p:spTree>
    <p:extLst>
      <p:ext uri="{BB962C8B-B14F-4D97-AF65-F5344CB8AC3E}">
        <p14:creationId xmlns:p14="http://schemas.microsoft.com/office/powerpoint/2010/main" val="28407727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2628D21-E5EA-466C-96DF-0304AD116CE9}"/>
              </a:ext>
            </a:extLst>
          </p:cNvPr>
          <p:cNvSpPr>
            <a:spLocks noGrp="1" noChangeArrowheads="1"/>
          </p:cNvSpPr>
          <p:nvPr>
            <p:ph type="title"/>
          </p:nvPr>
        </p:nvSpPr>
        <p:spPr/>
        <p:txBody>
          <a:bodyPr/>
          <a:lstStyle/>
          <a:p>
            <a:pPr eaLnBrk="1" hangingPunct="1"/>
            <a:r>
              <a:rPr lang="en-US" altLang="en-US" dirty="0"/>
              <a:t>Technical</a:t>
            </a:r>
          </a:p>
        </p:txBody>
      </p:sp>
      <p:sp>
        <p:nvSpPr>
          <p:cNvPr id="7170" name="Rectangle 2">
            <a:extLst>
              <a:ext uri="{FF2B5EF4-FFF2-40B4-BE49-F238E27FC236}">
                <a16:creationId xmlns:a16="http://schemas.microsoft.com/office/drawing/2014/main" id="{D8A9CD47-2E49-4054-AF26-E0A21FB84B64}"/>
              </a:ext>
            </a:extLst>
          </p:cNvPr>
          <p:cNvSpPr>
            <a:spLocks noGrp="1" noChangeArrowheads="1"/>
          </p:cNvSpPr>
          <p:nvPr>
            <p:ph type="body" idx="1"/>
          </p:nvPr>
        </p:nvSpPr>
        <p:spPr/>
        <p:txBody>
          <a:bodyPr/>
          <a:lstStyle/>
          <a:p>
            <a:pPr eaLnBrk="1" hangingPunct="1">
              <a:lnSpc>
                <a:spcPct val="150000"/>
              </a:lnSpc>
            </a:pPr>
            <a:r>
              <a:rPr lang="en-US" altLang="en-US" dirty="0"/>
              <a:t>Network Security Controls</a:t>
            </a:r>
          </a:p>
          <a:p>
            <a:pPr eaLnBrk="1" hangingPunct="1">
              <a:lnSpc>
                <a:spcPct val="150000"/>
              </a:lnSpc>
            </a:pPr>
            <a:r>
              <a:rPr lang="en-US" altLang="en-US" dirty="0"/>
              <a:t>Hardware Security Controls </a:t>
            </a:r>
          </a:p>
          <a:p>
            <a:pPr eaLnBrk="1" hangingPunct="1">
              <a:lnSpc>
                <a:spcPct val="150000"/>
              </a:lnSpc>
            </a:pPr>
            <a:r>
              <a:rPr lang="en-US" altLang="en-US" dirty="0"/>
              <a:t>OS Security Controls</a:t>
            </a:r>
          </a:p>
          <a:p>
            <a:pPr eaLnBrk="1" hangingPunct="1">
              <a:lnSpc>
                <a:spcPct val="150000"/>
              </a:lnSpc>
            </a:pPr>
            <a:r>
              <a:rPr lang="en-US" altLang="en-US" dirty="0"/>
              <a:t>Application Layer Security Controls</a:t>
            </a:r>
          </a:p>
          <a:p>
            <a:pPr eaLnBrk="1" hangingPunct="1">
              <a:lnSpc>
                <a:spcPct val="150000"/>
              </a:lnSpc>
            </a:pPr>
            <a:r>
              <a:rPr lang="en-US" altLang="en-US" dirty="0"/>
              <a:t>Data Protection (encryption / tokenization) versus Data Access Control (RBAC / ABAC)</a:t>
            </a:r>
          </a:p>
        </p:txBody>
      </p:sp>
      <p:pic>
        <p:nvPicPr>
          <p:cNvPr id="4" name="Picture 3">
            <a:extLst>
              <a:ext uri="{FF2B5EF4-FFF2-40B4-BE49-F238E27FC236}">
                <a16:creationId xmlns:a16="http://schemas.microsoft.com/office/drawing/2014/main" id="{3B9A0BF7-E1ED-4704-AEC0-70402F6DC30B}"/>
              </a:ext>
            </a:extLst>
          </p:cNvPr>
          <p:cNvPicPr>
            <a:picLocks noChangeAspect="1"/>
          </p:cNvPicPr>
          <p:nvPr/>
        </p:nvPicPr>
        <p:blipFill>
          <a:blip r:embed="rId2"/>
          <a:stretch>
            <a:fillRect/>
          </a:stretch>
        </p:blipFill>
        <p:spPr>
          <a:xfrm>
            <a:off x="14097000" y="2819400"/>
            <a:ext cx="8591006" cy="2991893"/>
          </a:xfrm>
          <a:prstGeom prst="rect">
            <a:avLst/>
          </a:prstGeom>
        </p:spPr>
      </p:pic>
      <p:grpSp>
        <p:nvGrpSpPr>
          <p:cNvPr id="5" name="Group 4">
            <a:extLst>
              <a:ext uri="{FF2B5EF4-FFF2-40B4-BE49-F238E27FC236}">
                <a16:creationId xmlns:a16="http://schemas.microsoft.com/office/drawing/2014/main" id="{4B425E1E-A33C-47D1-9524-F72CC3DFF682}"/>
              </a:ext>
            </a:extLst>
          </p:cNvPr>
          <p:cNvGrpSpPr/>
          <p:nvPr/>
        </p:nvGrpSpPr>
        <p:grpSpPr>
          <a:xfrm>
            <a:off x="1752600" y="10439400"/>
            <a:ext cx="20802600" cy="1600200"/>
            <a:chOff x="2743200" y="10439400"/>
            <a:chExt cx="17678400" cy="1600200"/>
          </a:xfrm>
        </p:grpSpPr>
        <p:sp>
          <p:nvSpPr>
            <p:cNvPr id="6" name="Rectangle: Beveled 5">
              <a:extLst>
                <a:ext uri="{FF2B5EF4-FFF2-40B4-BE49-F238E27FC236}">
                  <a16:creationId xmlns:a16="http://schemas.microsoft.com/office/drawing/2014/main" id="{AEF26498-E694-46F4-BF38-38C693BA4AC7}"/>
                </a:ext>
              </a:extLst>
            </p:cNvPr>
            <p:cNvSpPr/>
            <p:nvPr/>
          </p:nvSpPr>
          <p:spPr bwMode="auto">
            <a:xfrm>
              <a:off x="2743200" y="10439400"/>
              <a:ext cx="17678400" cy="1600200"/>
            </a:xfrm>
            <a:prstGeom prst="bevel">
              <a:avLst/>
            </a:pr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a:extLst>
                <a:ext uri="{FF2B5EF4-FFF2-40B4-BE49-F238E27FC236}">
                  <a16:creationId xmlns:a16="http://schemas.microsoft.com/office/drawing/2014/main" id="{D843A8CF-87C8-4DBC-A24F-3FB728C8C9E5}"/>
                </a:ext>
              </a:extLst>
            </p:cNvPr>
            <p:cNvSpPr txBox="1"/>
            <p:nvPr/>
          </p:nvSpPr>
          <p:spPr>
            <a:xfrm>
              <a:off x="2895600" y="10668000"/>
              <a:ext cx="17373600" cy="1107996"/>
            </a:xfrm>
            <a:prstGeom prst="rect">
              <a:avLst/>
            </a:prstGeom>
            <a:noFill/>
          </p:spPr>
          <p:txBody>
            <a:bodyPr wrap="square" rtlCol="0">
              <a:spAutoFit/>
            </a:bodyPr>
            <a:lstStyle/>
            <a:p>
              <a:pPr algn="ctr"/>
              <a:r>
                <a:rPr lang="en-US" sz="6600" b="1" dirty="0"/>
                <a:t>Technology used may dictate available controls options</a:t>
              </a:r>
            </a:p>
          </p:txBody>
        </p:sp>
      </p:grpSp>
    </p:spTree>
    <p:extLst>
      <p:ext uri="{BB962C8B-B14F-4D97-AF65-F5344CB8AC3E}">
        <p14:creationId xmlns:p14="http://schemas.microsoft.com/office/powerpoint/2010/main" val="36166265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1_Title and Content">
  <a:themeElements>
    <a:clrScheme name="Default - 1_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1_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1_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lank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2904</TotalTime>
  <Pages>0</Pages>
  <Words>2065</Words>
  <Characters>0</Characters>
  <Application>Microsoft Office PowerPoint</Application>
  <PresentationFormat>Custom</PresentationFormat>
  <Lines>0</Lines>
  <Paragraphs>415</Paragraphs>
  <Slides>41</Slides>
  <Notes>1</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41</vt:i4>
      </vt:variant>
    </vt:vector>
  </HeadingPairs>
  <TitlesOfParts>
    <vt:vector size="58" baseType="lpstr">
      <vt:lpstr>MS PGothic</vt:lpstr>
      <vt:lpstr>MS PGothic</vt:lpstr>
      <vt:lpstr>Arial</vt:lpstr>
      <vt:lpstr>Avenir 45 Book</vt:lpstr>
      <vt:lpstr>Avenir 65 Medium</vt:lpstr>
      <vt:lpstr>Avenir 85 Heavy</vt:lpstr>
      <vt:lpstr>Calibri</vt:lpstr>
      <vt:lpstr>Gill Sans</vt:lpstr>
      <vt:lpstr>Wingdings</vt:lpstr>
      <vt:lpstr>Wingdings 3</vt:lpstr>
      <vt:lpstr>ヒラギノ角ゴ ProN W3</vt:lpstr>
      <vt:lpstr>ヒラギノ角ゴ ProN W6</vt:lpstr>
      <vt:lpstr>Default - Title Slide</vt:lpstr>
      <vt:lpstr>Default - Title and Content</vt:lpstr>
      <vt:lpstr>Default - 1_Title and Content</vt:lpstr>
      <vt:lpstr>Blank Black</vt:lpstr>
      <vt:lpstr>Blank White</vt:lpstr>
      <vt:lpstr>Privacy by Design</vt:lpstr>
      <vt:lpstr>Speaker Bio</vt:lpstr>
      <vt:lpstr>Agenda</vt:lpstr>
      <vt:lpstr>What is Privacy by Design ?</vt:lpstr>
      <vt:lpstr>Data Privacy and Regulatory Compliance Challenges</vt:lpstr>
      <vt:lpstr>Opposing Forces</vt:lpstr>
      <vt:lpstr>Capture ALL Requirements Up Front</vt:lpstr>
      <vt:lpstr>Business</vt:lpstr>
      <vt:lpstr>Technical</vt:lpstr>
      <vt:lpstr>Regulatory</vt:lpstr>
      <vt:lpstr>Data Protection: Encryption / Tokenization / Masking / Obfuscation</vt:lpstr>
      <vt:lpstr>Data Protection: Pros and Cons</vt:lpstr>
      <vt:lpstr>RBAC / ABAC Fine-Grained Data Access Control</vt:lpstr>
      <vt:lpstr>ABAC versus RBAC</vt:lpstr>
      <vt:lpstr>De-Identification - Pseudonymization</vt:lpstr>
      <vt:lpstr>De-Identification - Anonymization</vt:lpstr>
      <vt:lpstr>De-Identification Score</vt:lpstr>
      <vt:lpstr>Internationally Accepted Privacy Principles</vt:lpstr>
      <vt:lpstr>Data Privacy Checklist and Action Items</vt:lpstr>
      <vt:lpstr>Q  &amp;  A</vt:lpstr>
      <vt:lpstr>Sample Data Privacy Regulations (over 80 countries globally)</vt:lpstr>
      <vt:lpstr>Sample Product Vendors in Various Categories</vt:lpstr>
      <vt:lpstr>HIPAA Compliance, HITECH, Omnibus Rule, HIPAA 18</vt:lpstr>
      <vt:lpstr>HIPAA 18  -  All encrypted/tokenized/obfuscated  =  Safe Harbor</vt:lpstr>
      <vt:lpstr>Safe Harbor   versus   Expert Determination</vt:lpstr>
      <vt:lpstr>Internationally Accepted Privacy Principles (1/3)</vt:lpstr>
      <vt:lpstr>Internationally Accepted Privacy Principles (2/3)</vt:lpstr>
      <vt:lpstr>Internationally Accepted Privacy Principles (3/3)</vt:lpstr>
      <vt:lpstr>Questions to Ask During PIA / Requirements Gathering</vt:lpstr>
      <vt:lpstr>Questions to Ask During PIA / Requirements Gathering</vt:lpstr>
      <vt:lpstr>Session Abstract</vt:lpstr>
      <vt:lpstr>Session Abstract – Strata – Privacy by Design</vt:lpstr>
      <vt:lpstr>DCAP Solutions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subject/>
  <dc:creator>Diana</dc:creator>
  <cp:keywords/>
  <dc:description/>
  <cp:lastModifiedBy>Lynne Evans</cp:lastModifiedBy>
  <cp:revision>66</cp:revision>
  <dcterms:modified xsi:type="dcterms:W3CDTF">2018-09-12T15:40:32Z</dcterms:modified>
</cp:coreProperties>
</file>